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258" r:id="rId3"/>
    <p:sldId id="277" r:id="rId4"/>
    <p:sldId id="281" r:id="rId5"/>
    <p:sldId id="348" r:id="rId6"/>
    <p:sldId id="349" r:id="rId7"/>
    <p:sldId id="350" r:id="rId8"/>
    <p:sldId id="351" r:id="rId9"/>
    <p:sldId id="282" r:id="rId10"/>
    <p:sldId id="284" r:id="rId11"/>
    <p:sldId id="379" r:id="rId12"/>
    <p:sldId id="380" r:id="rId13"/>
    <p:sldId id="285" r:id="rId14"/>
    <p:sldId id="287" r:id="rId15"/>
    <p:sldId id="346" r:id="rId16"/>
    <p:sldId id="347" r:id="rId17"/>
    <p:sldId id="288" r:id="rId18"/>
    <p:sldId id="353" r:id="rId19"/>
    <p:sldId id="362" r:id="rId20"/>
    <p:sldId id="344" r:id="rId21"/>
    <p:sldId id="345" r:id="rId22"/>
    <p:sldId id="364" r:id="rId23"/>
    <p:sldId id="369" r:id="rId24"/>
    <p:sldId id="370" r:id="rId25"/>
    <p:sldId id="371" r:id="rId26"/>
    <p:sldId id="372" r:id="rId27"/>
    <p:sldId id="311" r:id="rId28"/>
    <p:sldId id="355" r:id="rId29"/>
    <p:sldId id="356" r:id="rId30"/>
    <p:sldId id="358" r:id="rId31"/>
    <p:sldId id="363" r:id="rId32"/>
    <p:sldId id="373" r:id="rId33"/>
    <p:sldId id="375" r:id="rId34"/>
    <p:sldId id="322" r:id="rId35"/>
    <p:sldId id="359" r:id="rId36"/>
    <p:sldId id="360" r:id="rId37"/>
    <p:sldId id="361" r:id="rId38"/>
    <p:sldId id="376" r:id="rId39"/>
    <p:sldId id="378" r:id="rId40"/>
    <p:sldId id="279" r:id="rId41"/>
    <p:sldId id="354" r:id="rId42"/>
    <p:sldId id="289" r:id="rId43"/>
    <p:sldId id="290" r:id="rId44"/>
    <p:sldId id="291" r:id="rId45"/>
    <p:sldId id="292" r:id="rId46"/>
    <p:sldId id="293" r:id="rId47"/>
    <p:sldId id="294" r:id="rId48"/>
    <p:sldId id="296" r:id="rId49"/>
    <p:sldId id="297" r:id="rId50"/>
    <p:sldId id="298" r:id="rId51"/>
    <p:sldId id="299" r:id="rId52"/>
    <p:sldId id="300" r:id="rId53"/>
    <p:sldId id="301" r:id="rId54"/>
    <p:sldId id="340" r:id="rId55"/>
    <p:sldId id="338" r:id="rId56"/>
    <p:sldId id="339" r:id="rId57"/>
    <p:sldId id="303" r:id="rId58"/>
    <p:sldId id="304" r:id="rId59"/>
    <p:sldId id="305" r:id="rId60"/>
    <p:sldId id="306" r:id="rId61"/>
    <p:sldId id="307" r:id="rId62"/>
    <p:sldId id="308" r:id="rId63"/>
    <p:sldId id="309" r:id="rId64"/>
    <p:sldId id="310" r:id="rId65"/>
    <p:sldId id="312" r:id="rId66"/>
    <p:sldId id="313" r:id="rId67"/>
    <p:sldId id="314" r:id="rId68"/>
    <p:sldId id="315" r:id="rId69"/>
    <p:sldId id="316" r:id="rId70"/>
    <p:sldId id="317" r:id="rId71"/>
    <p:sldId id="318" r:id="rId72"/>
    <p:sldId id="319" r:id="rId73"/>
    <p:sldId id="320" r:id="rId74"/>
    <p:sldId id="321" r:id="rId75"/>
    <p:sldId id="341" r:id="rId76"/>
    <p:sldId id="342" r:id="rId77"/>
    <p:sldId id="343"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Lst>
  <p:sldSz cx="9144000" cy="5143500" type="screen16x9"/>
  <p:notesSz cx="6858000" cy="9144000"/>
  <p:defaultTextStyle>
    <a:defPPr>
      <a:defRPr lang="zh-CN"/>
    </a:defPPr>
    <a:lvl1pPr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1pPr>
    <a:lvl2pPr marL="342900"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2pPr>
    <a:lvl3pPr marL="685800"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3pPr>
    <a:lvl4pPr marL="1028700"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4pPr>
    <a:lvl5pPr marL="1371600" algn="l" defTabSz="685800" rtl="0" fontAlgn="base">
      <a:spcBef>
        <a:spcPct val="0"/>
      </a:spcBef>
      <a:spcAft>
        <a:spcPct val="0"/>
      </a:spcAft>
      <a:buFont typeface="Arial" pitchFamily="34" charset="0"/>
      <a:defRPr sz="1300" kern="1200">
        <a:solidFill>
          <a:schemeClr val="tx1"/>
        </a:solidFill>
        <a:latin typeface="Arial" pitchFamily="34" charset="0"/>
        <a:ea typeface="宋体" pitchFamily="2" charset="-122"/>
        <a:cs typeface="+mn-cs"/>
      </a:defRPr>
    </a:lvl5pPr>
    <a:lvl6pPr marL="2286000" algn="l" defTabSz="914400" rtl="0" eaLnBrk="1" latinLnBrk="0" hangingPunct="1">
      <a:defRPr sz="1300" kern="1200">
        <a:solidFill>
          <a:schemeClr val="tx1"/>
        </a:solidFill>
        <a:latin typeface="Arial" pitchFamily="34" charset="0"/>
        <a:ea typeface="宋体" pitchFamily="2" charset="-122"/>
        <a:cs typeface="+mn-cs"/>
      </a:defRPr>
    </a:lvl6pPr>
    <a:lvl7pPr marL="2743200" algn="l" defTabSz="914400" rtl="0" eaLnBrk="1" latinLnBrk="0" hangingPunct="1">
      <a:defRPr sz="1300" kern="1200">
        <a:solidFill>
          <a:schemeClr val="tx1"/>
        </a:solidFill>
        <a:latin typeface="Arial" pitchFamily="34" charset="0"/>
        <a:ea typeface="宋体" pitchFamily="2" charset="-122"/>
        <a:cs typeface="+mn-cs"/>
      </a:defRPr>
    </a:lvl7pPr>
    <a:lvl8pPr marL="3200400" algn="l" defTabSz="914400" rtl="0" eaLnBrk="1" latinLnBrk="0" hangingPunct="1">
      <a:defRPr sz="1300" kern="1200">
        <a:solidFill>
          <a:schemeClr val="tx1"/>
        </a:solidFill>
        <a:latin typeface="Arial" pitchFamily="34" charset="0"/>
        <a:ea typeface="宋体" pitchFamily="2" charset="-122"/>
        <a:cs typeface="+mn-cs"/>
      </a:defRPr>
    </a:lvl8pPr>
    <a:lvl9pPr marL="3657600" algn="l" defTabSz="914400" rtl="0" eaLnBrk="1" latinLnBrk="0" hangingPunct="1">
      <a:defRPr sz="13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84" d="100"/>
          <a:sy n="84" d="100"/>
        </p:scale>
        <p:origin x="792" y="64"/>
      </p:cViewPr>
      <p:guideLst>
        <p:guide orient="horz" pos="1619"/>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1A455-3925-4DC9-AED1-ACC504C6AD7E}" type="datetimeFigureOut">
              <a:rPr lang="zh-TW" altLang="en-US" smtClean="0"/>
              <a:t>2021/2/15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C6C39-EECE-40E0-8F57-868030C0BF15}" type="slidenum">
              <a:rPr lang="zh-TW" altLang="en-US" smtClean="0"/>
              <a:t>‹#›</a:t>
            </a:fld>
            <a:endParaRPr lang="zh-TW" altLang="en-US"/>
          </a:p>
        </p:txBody>
      </p:sp>
    </p:spTree>
    <p:extLst>
      <p:ext uri="{BB962C8B-B14F-4D97-AF65-F5344CB8AC3E}">
        <p14:creationId xmlns:p14="http://schemas.microsoft.com/office/powerpoint/2010/main" val="289693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A8D6ECA-FD85-452C-A3B4-919D93BE618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5904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EA6F6C36-9258-4ECB-A611-2159C3893CF4}"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97085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050"/>
            <a:ext cx="1971675" cy="43592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050"/>
            <a:ext cx="5762625" cy="43592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C596D19-3B78-4C02-B8A0-3C3A5686494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19499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DCC68ABA-3A10-4171-9A87-D57C98E3856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3471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51CA39C-9494-4DA3-92EE-472441BB7F9D}"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03342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8425"/>
            <a:ext cx="3867150" cy="326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68425"/>
            <a:ext cx="3867150" cy="326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F617394C-BAEA-417F-AB0E-7BFFC0496EB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6495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FC109041-2B8B-42DE-9EF6-092269A6371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37226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FFF22EA5-B3FA-4C21-9F53-E314F904CD2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112719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C47A31D5-D912-4A30-9E5A-23C4E52FAED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972536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B3FD0F04-FAF2-4F84-9AB4-1722670EF20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12344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C84F5866-8E38-431B-B5AA-4FB890454C5C}" type="datetime1">
              <a:rPr lang="zh-CN" altLang="en-US"/>
              <a:pPr/>
              <a:t>2021/2/15</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39B9C981-C0F6-42DA-A62E-88BDDD0B1082}"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78165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273050"/>
            <a:ext cx="7886700"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sym typeface="Calibri Light" charset="0"/>
              </a:rPr>
              <a:t>单击此处编辑母版标题样式</a:t>
            </a:r>
          </a:p>
        </p:txBody>
      </p:sp>
      <p:sp>
        <p:nvSpPr>
          <p:cNvPr id="1027" name="Text Placeholder 2"/>
          <p:cNvSpPr>
            <a:spLocks noGrp="1" noChangeArrowheads="1"/>
          </p:cNvSpPr>
          <p:nvPr>
            <p:ph type="body" idx="1"/>
          </p:nvPr>
        </p:nvSpPr>
        <p:spPr bwMode="auto">
          <a:xfrm>
            <a:off x="628650" y="1368425"/>
            <a:ext cx="78867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sym typeface="DotumChe" pitchFamily="49" charset="-127"/>
              </a:rPr>
              <a:t>单击此处编辑母版文本样式</a:t>
            </a:r>
          </a:p>
          <a:p>
            <a:pPr lvl="1"/>
            <a:r>
              <a:rPr lang="zh-CN">
                <a:sym typeface="DotumChe" pitchFamily="49" charset="-127"/>
              </a:rPr>
              <a:t>第二级</a:t>
            </a:r>
          </a:p>
          <a:p>
            <a:pPr lvl="2"/>
            <a:r>
              <a:rPr lang="zh-CN">
                <a:sym typeface="DotumChe" pitchFamily="49" charset="-127"/>
              </a:rPr>
              <a:t>第三级</a:t>
            </a:r>
          </a:p>
          <a:p>
            <a:pPr lvl="3"/>
            <a:r>
              <a:rPr lang="zh-CN">
                <a:sym typeface="DotumChe" pitchFamily="49" charset="-127"/>
              </a:rPr>
              <a:t>第四级</a:t>
            </a:r>
          </a:p>
          <a:p>
            <a:pPr lvl="4"/>
            <a:r>
              <a:rPr lang="zh-CN">
                <a:sym typeface="DotumChe" pitchFamily="49" charset="-127"/>
              </a:rPr>
              <a:t>第五级</a:t>
            </a:r>
          </a:p>
        </p:txBody>
      </p:sp>
      <p:sp>
        <p:nvSpPr>
          <p:cNvPr id="1028" name="Date Placeholder 3"/>
          <p:cNvSpPr>
            <a:spLocks noGrp="1" noChangeArrowheads="1"/>
          </p:cNvSpPr>
          <p:nvPr>
            <p:ph type="dt" sz="half" idx="2"/>
          </p:nvPr>
        </p:nvSpPr>
        <p:spPr bwMode="auto">
          <a:xfrm>
            <a:off x="628650" y="4767263"/>
            <a:ext cx="2057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900">
                <a:solidFill>
                  <a:srgbClr val="898989"/>
                </a:solidFill>
              </a:defRPr>
            </a:lvl1pPr>
          </a:lstStyle>
          <a:p>
            <a:fld id="{C84F5866-8E38-431B-B5AA-4FB890454C5C}" type="datetime1">
              <a:rPr lang="zh-CN" altLang="en-US"/>
              <a:pPr/>
              <a:t>2021/2/15</a:t>
            </a:fld>
            <a:endParaRPr lang="zh-CN" altLang="en-US" sz="1800">
              <a:solidFill>
                <a:schemeClr val="tx1"/>
              </a:solidFill>
            </a:endParaRPr>
          </a:p>
        </p:txBody>
      </p:sp>
      <p:sp>
        <p:nvSpPr>
          <p:cNvPr id="1029" name="Footer Placeholder 4"/>
          <p:cNvSpPr>
            <a:spLocks noGrp="1" noChangeArrowheads="1"/>
          </p:cNvSpPr>
          <p:nvPr>
            <p:ph type="ftr" sz="quarter" idx="3"/>
          </p:nvPr>
        </p:nvSpPr>
        <p:spPr bwMode="auto">
          <a:xfrm>
            <a:off x="3028950" y="4767263"/>
            <a:ext cx="3086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900">
                <a:solidFill>
                  <a:srgbClr val="898989"/>
                </a:solidFill>
              </a:defRPr>
            </a:lvl1pPr>
          </a:lstStyle>
          <a:p>
            <a:endParaRPr lang="zh-CN" altLang="zh-CN"/>
          </a:p>
        </p:txBody>
      </p:sp>
      <p:sp>
        <p:nvSpPr>
          <p:cNvPr id="1030" name="Slide Number Placeholder 5"/>
          <p:cNvSpPr>
            <a:spLocks noGrp="1" noChangeArrowheads="1"/>
          </p:cNvSpPr>
          <p:nvPr>
            <p:ph type="sldNum" sz="quarter" idx="4"/>
          </p:nvPr>
        </p:nvSpPr>
        <p:spPr bwMode="auto">
          <a:xfrm>
            <a:off x="6457950" y="4767263"/>
            <a:ext cx="2057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fld id="{D9C443C3-E066-4A4B-8E55-2F3BEA0E5AC9}"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marL="685800" indent="-685800" algn="l" rtl="0" fontAlgn="base">
        <a:lnSpc>
          <a:spcPct val="90000"/>
        </a:lnSpc>
        <a:spcBef>
          <a:spcPct val="0"/>
        </a:spcBef>
        <a:spcAft>
          <a:spcPct val="0"/>
        </a:spcAft>
        <a:defRPr sz="3300">
          <a:solidFill>
            <a:schemeClr val="tx1"/>
          </a:solidFill>
          <a:latin typeface="+mj-lt"/>
          <a:ea typeface="+mj-ea"/>
          <a:cs typeface="+mj-cs"/>
          <a:sym typeface="Calibri Light" charset="0"/>
        </a:defRPr>
      </a:lvl1pPr>
      <a:lvl2pPr marL="6858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2pPr>
      <a:lvl3pPr marL="6858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3pPr>
      <a:lvl4pPr marL="6858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4pPr>
      <a:lvl5pPr marL="6858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5pPr>
      <a:lvl6pPr marL="11430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6pPr>
      <a:lvl7pPr marL="16002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7pPr>
      <a:lvl8pPr marL="20574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8pPr>
      <a:lvl9pPr marL="2514600" indent="-685800" algn="l" rtl="0" fontAlgn="base">
        <a:lnSpc>
          <a:spcPct val="90000"/>
        </a:lnSpc>
        <a:spcBef>
          <a:spcPct val="0"/>
        </a:spcBef>
        <a:spcAft>
          <a:spcPct val="0"/>
        </a:spcAft>
        <a:defRPr sz="3300">
          <a:solidFill>
            <a:schemeClr val="tx1"/>
          </a:solidFill>
          <a:latin typeface="Calibri Light" charset="0"/>
          <a:ea typeface="微软雅黑" pitchFamily="34" charset="-122"/>
          <a:sym typeface="Calibri Light" charset="0"/>
        </a:defRPr>
      </a:lvl9pPr>
    </p:titleStyle>
    <p:bodyStyle>
      <a:lvl1pPr marL="171450" indent="-171450" algn="l" defTabSz="685800" rtl="0" fontAlgn="base">
        <a:lnSpc>
          <a:spcPct val="90000"/>
        </a:lnSpc>
        <a:spcBef>
          <a:spcPts val="750"/>
        </a:spcBef>
        <a:spcAft>
          <a:spcPct val="0"/>
        </a:spcAft>
        <a:buFont typeface="Arial" pitchFamily="34" charset="0"/>
        <a:buChar char="•"/>
        <a:defRPr sz="2100">
          <a:solidFill>
            <a:schemeClr val="tx1"/>
          </a:solidFill>
          <a:latin typeface="+mn-lt"/>
          <a:ea typeface="+mn-ea"/>
          <a:cs typeface="+mn-cs"/>
          <a:sym typeface="DotumChe" pitchFamily="49" charset="-127"/>
        </a:defRPr>
      </a:lvl1pPr>
      <a:lvl2pPr marL="514350" indent="-171450" algn="l" defTabSz="685800" rtl="0" fontAlgn="base">
        <a:lnSpc>
          <a:spcPct val="90000"/>
        </a:lnSpc>
        <a:spcBef>
          <a:spcPts val="375"/>
        </a:spcBef>
        <a:spcAft>
          <a:spcPct val="0"/>
        </a:spcAft>
        <a:buFont typeface="Arial" pitchFamily="34" charset="0"/>
        <a:buChar char="•"/>
        <a:defRPr>
          <a:solidFill>
            <a:schemeClr val="tx1"/>
          </a:solidFill>
          <a:latin typeface="+mn-lt"/>
          <a:ea typeface="+mn-ea"/>
          <a:sym typeface="DotumChe" pitchFamily="49" charset="-127"/>
        </a:defRPr>
      </a:lvl2pPr>
      <a:lvl3pPr marL="857250" indent="-171450" algn="l" defTabSz="685800" rtl="0" fontAlgn="base">
        <a:lnSpc>
          <a:spcPct val="90000"/>
        </a:lnSpc>
        <a:spcBef>
          <a:spcPts val="375"/>
        </a:spcBef>
        <a:spcAft>
          <a:spcPct val="0"/>
        </a:spcAft>
        <a:buFont typeface="Arial" pitchFamily="34" charset="0"/>
        <a:buChar char="•"/>
        <a:defRPr sz="1500">
          <a:solidFill>
            <a:schemeClr val="tx1"/>
          </a:solidFill>
          <a:latin typeface="+mn-lt"/>
          <a:ea typeface="+mn-ea"/>
          <a:sym typeface="DotumChe" pitchFamily="49" charset="-127"/>
        </a:defRPr>
      </a:lvl3pPr>
      <a:lvl4pPr marL="12001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4pPr>
      <a:lvl5pPr marL="15430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5pPr>
      <a:lvl6pPr marL="20002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6pPr>
      <a:lvl7pPr marL="24574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7pPr>
      <a:lvl8pPr marL="29146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8pPr>
      <a:lvl9pPr marL="3371850" indent="-171450" algn="l" defTabSz="685800" rtl="0" fontAlgn="base">
        <a:lnSpc>
          <a:spcPct val="90000"/>
        </a:lnSpc>
        <a:spcBef>
          <a:spcPts val="375"/>
        </a:spcBef>
        <a:spcAft>
          <a:spcPct val="0"/>
        </a:spcAft>
        <a:buFont typeface="Arial" pitchFamily="34" charset="0"/>
        <a:buChar char="•"/>
        <a:defRPr sz="1300">
          <a:solidFill>
            <a:schemeClr val="tx1"/>
          </a:solidFill>
          <a:latin typeface="+mn-lt"/>
          <a:ea typeface="+mn-ea"/>
          <a:sym typeface="DotumChe" pitchFamily="49" charset="-127"/>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6"/>
          <p:cNvSpPr>
            <a:spLocks noChangeArrowheads="1"/>
          </p:cNvSpPr>
          <p:nvPr/>
        </p:nvSpPr>
        <p:spPr bwMode="auto">
          <a:xfrm>
            <a:off x="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dirty="0">
              <a:solidFill>
                <a:srgbClr val="FFFFFF"/>
              </a:solidFill>
            </a:endParaRPr>
          </a:p>
        </p:txBody>
      </p:sp>
      <p:grpSp>
        <p:nvGrpSpPr>
          <p:cNvPr id="3075" name="Group 3"/>
          <p:cNvGrpSpPr>
            <a:grpSpLocks/>
          </p:cNvGrpSpPr>
          <p:nvPr/>
        </p:nvGrpSpPr>
        <p:grpSpPr bwMode="auto">
          <a:xfrm>
            <a:off x="3406140" y="1868418"/>
            <a:ext cx="2331719" cy="2289810"/>
            <a:chOff x="0" y="0"/>
            <a:chExt cx="1987623" cy="1987623"/>
          </a:xfrm>
        </p:grpSpPr>
        <p:sp>
          <p:nvSpPr>
            <p:cNvPr id="3077" name="椭圆 11"/>
            <p:cNvSpPr>
              <a:spLocks noChangeArrowheads="1"/>
            </p:cNvSpPr>
            <p:nvPr/>
          </p:nvSpPr>
          <p:spPr bwMode="auto">
            <a:xfrm>
              <a:off x="0" y="0"/>
              <a:ext cx="1987623" cy="1987623"/>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endParaRPr>
            </a:p>
          </p:txBody>
        </p:sp>
        <p:sp>
          <p:nvSpPr>
            <p:cNvPr id="3078" name="椭圆 13"/>
            <p:cNvSpPr>
              <a:spLocks noChangeArrowheads="1"/>
            </p:cNvSpPr>
            <p:nvPr/>
          </p:nvSpPr>
          <p:spPr bwMode="auto">
            <a:xfrm>
              <a:off x="137272" y="137272"/>
              <a:ext cx="1713078" cy="1713078"/>
            </a:xfrm>
            <a:prstGeom prst="ellipse">
              <a:avLst/>
            </a:prstGeom>
            <a:solidFill>
              <a:srgbClr val="0080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a:solidFill>
                  <a:srgbClr val="FFFFFF"/>
                </a:solidFill>
              </a:endParaRPr>
            </a:p>
          </p:txBody>
        </p:sp>
      </p:grpSp>
      <p:sp>
        <p:nvSpPr>
          <p:cNvPr id="3079" name="矩形 15"/>
          <p:cNvSpPr>
            <a:spLocks noChangeArrowheads="1"/>
          </p:cNvSpPr>
          <p:nvPr/>
        </p:nvSpPr>
        <p:spPr bwMode="auto">
          <a:xfrm>
            <a:off x="0" y="50427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統計學習與深度學習</a:t>
            </a:r>
            <a:endParaRPr lang="en-US" altLang="zh-TW" sz="4000" b="1" dirty="0">
              <a:solidFill>
                <a:schemeClr val="bg1"/>
              </a:solidFill>
              <a:latin typeface="微软雅黑" pitchFamily="34" charset="-122"/>
              <a:ea typeface="微软雅黑" pitchFamily="34" charset="-122"/>
              <a:sym typeface="微软雅黑" pitchFamily="34" charset="-122"/>
            </a:endParaRPr>
          </a:p>
          <a:p>
            <a:pPr algn="ctr"/>
            <a:r>
              <a:rPr lang="zh-TW" altLang="en-US" sz="4000" b="1" dirty="0">
                <a:solidFill>
                  <a:schemeClr val="bg1"/>
                </a:solidFill>
                <a:latin typeface="微软雅黑" pitchFamily="34" charset="-122"/>
                <a:ea typeface="微软雅黑" pitchFamily="34" charset="-122"/>
                <a:sym typeface="微软雅黑" pitchFamily="34" charset="-122"/>
              </a:rPr>
              <a:t>期末報告</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
        <p:nvSpPr>
          <p:cNvPr id="3080" name="矩形 18"/>
          <p:cNvSpPr>
            <a:spLocks noChangeArrowheads="1"/>
          </p:cNvSpPr>
          <p:nvPr/>
        </p:nvSpPr>
        <p:spPr bwMode="auto">
          <a:xfrm>
            <a:off x="0" y="4198938"/>
            <a:ext cx="9144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endParaRPr lang="zh-CN" altLang="en-US" sz="1600" dirty="0">
              <a:solidFill>
                <a:srgbClr val="000000"/>
              </a:solidFill>
              <a:ea typeface="微软雅黑" pitchFamily="34" charset="-122"/>
            </a:endParaRPr>
          </a:p>
        </p:txBody>
      </p:sp>
      <p:sp>
        <p:nvSpPr>
          <p:cNvPr id="3081" name="矩形 20"/>
          <p:cNvSpPr>
            <a:spLocks noChangeArrowheads="1"/>
          </p:cNvSpPr>
          <p:nvPr/>
        </p:nvSpPr>
        <p:spPr bwMode="auto">
          <a:xfrm>
            <a:off x="0" y="1671638"/>
            <a:ext cx="144463" cy="180022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82" name="矩形 24"/>
          <p:cNvSpPr>
            <a:spLocks noChangeArrowheads="1"/>
          </p:cNvSpPr>
          <p:nvPr/>
        </p:nvSpPr>
        <p:spPr bwMode="auto">
          <a:xfrm>
            <a:off x="139700" y="1671638"/>
            <a:ext cx="144463" cy="1800225"/>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83" name="矩形 25"/>
          <p:cNvSpPr>
            <a:spLocks noChangeArrowheads="1"/>
          </p:cNvSpPr>
          <p:nvPr/>
        </p:nvSpPr>
        <p:spPr bwMode="auto">
          <a:xfrm>
            <a:off x="8870950" y="1671638"/>
            <a:ext cx="144463" cy="1800225"/>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84" name="矩形 26"/>
          <p:cNvSpPr>
            <a:spLocks noChangeArrowheads="1"/>
          </p:cNvSpPr>
          <p:nvPr/>
        </p:nvSpPr>
        <p:spPr bwMode="auto">
          <a:xfrm>
            <a:off x="9012238" y="1671638"/>
            <a:ext cx="144462" cy="180022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3" name="圖片 2">
            <a:extLst>
              <a:ext uri="{FF2B5EF4-FFF2-40B4-BE49-F238E27FC236}">
                <a16:creationId xmlns:a16="http://schemas.microsoft.com/office/drawing/2014/main" id="{C5513135-453A-4498-B306-7AFC901C3F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4476" y="2306003"/>
            <a:ext cx="2009645" cy="2009645"/>
          </a:xfrm>
          <a:prstGeom prst="rect">
            <a:avLst/>
          </a:prstGeom>
        </p:spPr>
      </p:pic>
      <p:sp>
        <p:nvSpPr>
          <p:cNvPr id="16" name="矩形 15">
            <a:extLst>
              <a:ext uri="{FF2B5EF4-FFF2-40B4-BE49-F238E27FC236}">
                <a16:creationId xmlns:a16="http://schemas.microsoft.com/office/drawing/2014/main" id="{97CA4198-0FED-45EF-9ADD-9BE76B619740}"/>
              </a:ext>
            </a:extLst>
          </p:cNvPr>
          <p:cNvSpPr>
            <a:spLocks noChangeArrowheads="1"/>
          </p:cNvSpPr>
          <p:nvPr/>
        </p:nvSpPr>
        <p:spPr bwMode="auto">
          <a:xfrm>
            <a:off x="2616967" y="4434772"/>
            <a:ext cx="3910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1600" b="1" dirty="0">
                <a:solidFill>
                  <a:schemeClr val="bg1"/>
                </a:solidFill>
                <a:latin typeface="微软雅黑" pitchFamily="34" charset="-122"/>
                <a:ea typeface="微软雅黑" pitchFamily="34" charset="-122"/>
                <a:sym typeface="微软雅黑" pitchFamily="34" charset="-122"/>
              </a:rPr>
              <a:t>組名 </a:t>
            </a:r>
            <a:r>
              <a:rPr lang="en-US" altLang="zh-TW" sz="1600" b="1" dirty="0">
                <a:solidFill>
                  <a:schemeClr val="bg1"/>
                </a:solidFill>
                <a:latin typeface="微软雅黑" pitchFamily="34" charset="-122"/>
                <a:ea typeface="微软雅黑" pitchFamily="34" charset="-122"/>
                <a:sym typeface="微软雅黑" pitchFamily="34" charset="-122"/>
              </a:rPr>
              <a:t>:</a:t>
            </a:r>
            <a:r>
              <a:rPr lang="zh-TW" altLang="en-US" sz="1600" b="1" dirty="0">
                <a:solidFill>
                  <a:schemeClr val="bg1"/>
                </a:solidFill>
                <a:latin typeface="微软雅黑" pitchFamily="34" charset="-122"/>
                <a:ea typeface="微软雅黑" pitchFamily="34" charset="-122"/>
                <a:sym typeface="微软雅黑" pitchFamily="34" charset="-122"/>
              </a:rPr>
              <a:t> </a:t>
            </a:r>
            <a:r>
              <a:rPr lang="en-US" altLang="zh-TW" sz="1600" b="1" dirty="0">
                <a:solidFill>
                  <a:schemeClr val="bg1"/>
                </a:solidFill>
                <a:latin typeface="微软雅黑" pitchFamily="34" charset="-122"/>
                <a:ea typeface="微软雅黑" pitchFamily="34" charset="-122"/>
                <a:sym typeface="微软雅黑" pitchFamily="34" charset="-122"/>
              </a:rPr>
              <a:t>Tequila Sunrise</a:t>
            </a:r>
          </a:p>
          <a:p>
            <a:pPr algn="ctr"/>
            <a:r>
              <a:rPr lang="zh-TW" altLang="en-US" sz="1600" b="1" dirty="0">
                <a:solidFill>
                  <a:schemeClr val="bg1"/>
                </a:solidFill>
                <a:latin typeface="微软雅黑" pitchFamily="34" charset="-122"/>
                <a:ea typeface="微软雅黑" pitchFamily="34" charset="-122"/>
                <a:sym typeface="微软雅黑" pitchFamily="34" charset="-122"/>
              </a:rPr>
              <a:t>組員 </a:t>
            </a:r>
            <a:r>
              <a:rPr lang="en-US" altLang="zh-TW" sz="1600" b="1" dirty="0">
                <a:solidFill>
                  <a:schemeClr val="bg1"/>
                </a:solidFill>
                <a:latin typeface="微软雅黑" pitchFamily="34" charset="-122"/>
                <a:ea typeface="微软雅黑" pitchFamily="34" charset="-122"/>
                <a:sym typeface="微软雅黑" pitchFamily="34" charset="-122"/>
              </a:rPr>
              <a:t>:</a:t>
            </a:r>
            <a:r>
              <a:rPr lang="zh-TW" altLang="en-US" sz="1600" b="1" dirty="0">
                <a:solidFill>
                  <a:schemeClr val="bg1"/>
                </a:solidFill>
                <a:latin typeface="微软雅黑" pitchFamily="34" charset="-122"/>
                <a:ea typeface="微软雅黑" pitchFamily="34" charset="-122"/>
                <a:sym typeface="微软雅黑" pitchFamily="34" charset="-122"/>
              </a:rPr>
              <a:t> 陳品妤、許哲榮、卓彥廷、歐崇愷</a:t>
            </a:r>
            <a:endParaRPr lang="zh-CN" altLang="en-US" sz="1600" b="1"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1" y="0"/>
            <a:ext cx="3887790" cy="5143498"/>
            <a:chOff x="-1" y="0"/>
            <a:chExt cx="4573377" cy="5143499"/>
          </a:xfrm>
        </p:grpSpPr>
        <p:sp>
          <p:nvSpPr>
            <p:cNvPr id="10243" name="等腰三角形 21"/>
            <p:cNvSpPr>
              <a:spLocks noChangeArrowheads="1"/>
            </p:cNvSpPr>
            <p:nvPr/>
          </p:nvSpPr>
          <p:spPr bwMode="auto">
            <a:xfrm rot="5400000">
              <a:off x="-1412098" y="1412097"/>
              <a:ext cx="5143499" cy="2319306"/>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244" name="等腰三角形 20"/>
            <p:cNvSpPr>
              <a:spLocks noChangeArrowheads="1"/>
            </p:cNvSpPr>
            <p:nvPr/>
          </p:nvSpPr>
          <p:spPr bwMode="auto">
            <a:xfrm rot="16200000" flipH="1">
              <a:off x="841973" y="1412097"/>
              <a:ext cx="5143499" cy="2319306"/>
            </a:xfrm>
            <a:prstGeom prst="triangle">
              <a:avLst>
                <a:gd name="adj" fmla="val 50000"/>
              </a:avLst>
            </a:prstGeom>
            <a:solidFill>
              <a:srgbClr val="EFF5F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sp>
        <p:nvSpPr>
          <p:cNvPr id="10246" name="文本框 10"/>
          <p:cNvSpPr>
            <a:spLocks noChangeArrowheads="1"/>
          </p:cNvSpPr>
          <p:nvPr/>
        </p:nvSpPr>
        <p:spPr bwMode="auto">
          <a:xfrm>
            <a:off x="1095375" y="2871788"/>
            <a:ext cx="1096963" cy="334962"/>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chemeClr val="bg1"/>
                </a:solidFill>
                <a:latin typeface="DotumChe" pitchFamily="49" charset="-127"/>
                <a:ea typeface="微软雅黑" pitchFamily="34" charset="-122"/>
                <a:sym typeface="DotumChe" pitchFamily="49" charset="-127"/>
              </a:rPr>
              <a:t>KEY WORDS</a:t>
            </a:r>
          </a:p>
        </p:txBody>
      </p:sp>
      <p:sp>
        <p:nvSpPr>
          <p:cNvPr id="10247" name="文本框 14"/>
          <p:cNvSpPr>
            <a:spLocks noChangeArrowheads="1"/>
          </p:cNvSpPr>
          <p:nvPr/>
        </p:nvSpPr>
        <p:spPr bwMode="auto">
          <a:xfrm>
            <a:off x="1485900" y="2200275"/>
            <a:ext cx="1782763" cy="5175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chemeClr val="bg1"/>
                </a:solidFill>
                <a:latin typeface="DotumChe" pitchFamily="49" charset="-127"/>
                <a:ea typeface="微软雅黑" pitchFamily="34" charset="-122"/>
                <a:sym typeface="DotumChe" pitchFamily="49" charset="-127"/>
              </a:rPr>
              <a:t>KEY WORDS</a:t>
            </a:r>
          </a:p>
        </p:txBody>
      </p:sp>
      <p:sp>
        <p:nvSpPr>
          <p:cNvPr id="10248" name="文本框 15"/>
          <p:cNvSpPr>
            <a:spLocks noChangeArrowheads="1"/>
          </p:cNvSpPr>
          <p:nvPr/>
        </p:nvSpPr>
        <p:spPr bwMode="auto">
          <a:xfrm>
            <a:off x="781050" y="1736725"/>
            <a:ext cx="1096963" cy="33496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chemeClr val="bg1"/>
                </a:solidFill>
                <a:latin typeface="DotumChe" pitchFamily="49" charset="-127"/>
                <a:ea typeface="微软雅黑" pitchFamily="34" charset="-122"/>
                <a:sym typeface="DotumChe" pitchFamily="49" charset="-127"/>
              </a:rPr>
              <a:t>KEY WORDS</a:t>
            </a:r>
          </a:p>
        </p:txBody>
      </p:sp>
      <p:sp>
        <p:nvSpPr>
          <p:cNvPr id="10249" name="文本框 16"/>
          <p:cNvSpPr>
            <a:spLocks noChangeArrowheads="1"/>
          </p:cNvSpPr>
          <p:nvPr/>
        </p:nvSpPr>
        <p:spPr bwMode="auto">
          <a:xfrm>
            <a:off x="2279650" y="1674813"/>
            <a:ext cx="1325563" cy="39687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chemeClr val="bg1"/>
                </a:solidFill>
                <a:latin typeface="DotumChe" pitchFamily="49" charset="-127"/>
                <a:ea typeface="微软雅黑" pitchFamily="34" charset="-122"/>
                <a:sym typeface="DotumChe" pitchFamily="49" charset="-127"/>
              </a:rPr>
              <a:t>KEY WORDS</a:t>
            </a:r>
          </a:p>
        </p:txBody>
      </p:sp>
      <p:sp>
        <p:nvSpPr>
          <p:cNvPr id="10250" name="文本框 17"/>
          <p:cNvSpPr>
            <a:spLocks noChangeArrowheads="1"/>
          </p:cNvSpPr>
          <p:nvPr/>
        </p:nvSpPr>
        <p:spPr bwMode="auto">
          <a:xfrm>
            <a:off x="2536825" y="2847975"/>
            <a:ext cx="1096963" cy="334963"/>
          </a:xfrm>
          <a:prstGeom prst="rect">
            <a:avLst/>
          </a:prstGeom>
          <a:solidFill>
            <a:srgbClr val="99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chemeClr val="bg1"/>
                </a:solidFill>
                <a:latin typeface="DotumChe" pitchFamily="49" charset="-127"/>
                <a:ea typeface="微软雅黑" pitchFamily="34" charset="-122"/>
                <a:sym typeface="DotumChe" pitchFamily="49" charset="-127"/>
              </a:rPr>
              <a:t>KEY WORDS</a:t>
            </a:r>
          </a:p>
        </p:txBody>
      </p:sp>
      <p:sp>
        <p:nvSpPr>
          <p:cNvPr id="10251" name="文本框 18"/>
          <p:cNvSpPr>
            <a:spLocks noChangeArrowheads="1"/>
          </p:cNvSpPr>
          <p:nvPr/>
        </p:nvSpPr>
        <p:spPr bwMode="auto">
          <a:xfrm>
            <a:off x="1366838" y="3387725"/>
            <a:ext cx="1096962" cy="334963"/>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chemeClr val="bg1"/>
                </a:solidFill>
                <a:latin typeface="DotumChe" pitchFamily="49" charset="-127"/>
                <a:ea typeface="微软雅黑" pitchFamily="34" charset="-122"/>
                <a:sym typeface="DotumChe" pitchFamily="49" charset="-127"/>
              </a:rPr>
              <a:t>KEY WORDS</a:t>
            </a:r>
          </a:p>
        </p:txBody>
      </p:sp>
      <p:sp>
        <p:nvSpPr>
          <p:cNvPr id="10252" name="文本框 19"/>
          <p:cNvSpPr>
            <a:spLocks noChangeArrowheads="1"/>
          </p:cNvSpPr>
          <p:nvPr/>
        </p:nvSpPr>
        <p:spPr bwMode="auto">
          <a:xfrm>
            <a:off x="1485900" y="1225550"/>
            <a:ext cx="1211263" cy="365125"/>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a:solidFill>
                  <a:schemeClr val="bg1"/>
                </a:solidFill>
                <a:latin typeface="DotumChe" pitchFamily="49" charset="-127"/>
                <a:ea typeface="微软雅黑" pitchFamily="34" charset="-122"/>
                <a:sym typeface="DotumChe" pitchFamily="49" charset="-127"/>
              </a:rPr>
              <a:t>KEY WORDS</a:t>
            </a:r>
          </a:p>
        </p:txBody>
      </p:sp>
      <p:sp>
        <p:nvSpPr>
          <p:cNvPr id="10254" name="矩形 22"/>
          <p:cNvSpPr>
            <a:spLocks noChangeArrowheads="1"/>
          </p:cNvSpPr>
          <p:nvPr/>
        </p:nvSpPr>
        <p:spPr bwMode="auto">
          <a:xfrm>
            <a:off x="4437063" y="980186"/>
            <a:ext cx="3460750" cy="346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spcAft>
                <a:spcPts val="600"/>
              </a:spcAft>
              <a:buAutoNum type="arabicParenR"/>
            </a:pPr>
            <a:r>
              <a:rPr lang="en-US" dirty="0">
                <a:latin typeface="+mn-ea"/>
                <a:ea typeface="+mn-ea"/>
                <a:sym typeface="DotumChe" pitchFamily="49" charset="-127"/>
              </a:rPr>
              <a:t>Logistic Regression</a:t>
            </a:r>
          </a:p>
          <a:p>
            <a:pPr marL="342900" indent="-342900" algn="just">
              <a:spcAft>
                <a:spcPts val="600"/>
              </a:spcAft>
              <a:buAutoNum type="arabicParenR"/>
            </a:pPr>
            <a:r>
              <a:rPr lang="en-US" altLang="zh-CN" dirty="0">
                <a:latin typeface="+mn-ea"/>
                <a:ea typeface="+mn-ea"/>
                <a:sym typeface="DotumChe" pitchFamily="49" charset="-127"/>
              </a:rPr>
              <a:t>Decision Tree</a:t>
            </a:r>
          </a:p>
          <a:p>
            <a:pPr marL="342900" indent="-342900" algn="just">
              <a:spcAft>
                <a:spcPts val="600"/>
              </a:spcAft>
              <a:buAutoNum type="arabicParenR"/>
            </a:pPr>
            <a:r>
              <a:rPr lang="en-US" altLang="zh-CN" dirty="0">
                <a:latin typeface="+mn-ea"/>
                <a:ea typeface="+mn-ea"/>
                <a:sym typeface="DotumChe" pitchFamily="49" charset="-127"/>
              </a:rPr>
              <a:t>Random Forest</a:t>
            </a:r>
          </a:p>
          <a:p>
            <a:pPr marL="342900" indent="-342900" algn="just">
              <a:spcAft>
                <a:spcPts val="600"/>
              </a:spcAft>
              <a:buAutoNum type="arabicParenR"/>
            </a:pPr>
            <a:r>
              <a:rPr lang="en-US" altLang="zh-CN" dirty="0">
                <a:latin typeface="+mn-ea"/>
                <a:ea typeface="+mn-ea"/>
                <a:sym typeface="DotumChe" pitchFamily="49" charset="-127"/>
              </a:rPr>
              <a:t>DNN</a:t>
            </a:r>
          </a:p>
          <a:p>
            <a:pPr marL="342900" indent="-342900" algn="just">
              <a:spcAft>
                <a:spcPts val="600"/>
              </a:spcAft>
              <a:buAutoNum type="arabicParenR"/>
            </a:pPr>
            <a:r>
              <a:rPr lang="en-US" altLang="zh-CN" dirty="0">
                <a:latin typeface="+mn-ea"/>
                <a:ea typeface="+mn-ea"/>
                <a:sym typeface="DotumChe" pitchFamily="49" charset="-127"/>
              </a:rPr>
              <a:t>Gradient Boosting</a:t>
            </a:r>
          </a:p>
          <a:p>
            <a:pPr marL="342900" indent="-342900" algn="just">
              <a:spcAft>
                <a:spcPts val="600"/>
              </a:spcAft>
              <a:buAutoNum type="arabicParenR"/>
            </a:pPr>
            <a:r>
              <a:rPr lang="en-US" altLang="zh-CN" dirty="0" err="1">
                <a:latin typeface="+mn-ea"/>
                <a:ea typeface="+mn-ea"/>
                <a:sym typeface="DotumChe" pitchFamily="49" charset="-127"/>
              </a:rPr>
              <a:t>XGBoost</a:t>
            </a:r>
            <a:endParaRPr lang="en-US" altLang="zh-CN" dirty="0">
              <a:latin typeface="+mn-ea"/>
              <a:ea typeface="+mn-ea"/>
              <a:sym typeface="DotumChe" pitchFamily="49" charset="-127"/>
            </a:endParaRPr>
          </a:p>
          <a:p>
            <a:pPr marL="342900" indent="-342900" algn="just">
              <a:spcAft>
                <a:spcPts val="600"/>
              </a:spcAft>
              <a:buAutoNum type="arabicParenR"/>
            </a:pPr>
            <a:r>
              <a:rPr lang="en-US" altLang="zh-CN" dirty="0" err="1">
                <a:latin typeface="+mn-ea"/>
                <a:ea typeface="+mn-ea"/>
                <a:sym typeface="DotumChe" pitchFamily="49" charset="-127"/>
              </a:rPr>
              <a:t>LightGBM</a:t>
            </a:r>
            <a:endParaRPr lang="en-US" altLang="zh-CN" dirty="0">
              <a:latin typeface="+mn-ea"/>
              <a:ea typeface="+mn-ea"/>
              <a:sym typeface="DotumChe" pitchFamily="49" charset="-127"/>
            </a:endParaRPr>
          </a:p>
          <a:p>
            <a:pPr marL="342900" indent="-342900" algn="just">
              <a:spcAft>
                <a:spcPts val="600"/>
              </a:spcAft>
              <a:buAutoNum type="arabicParenR"/>
            </a:pPr>
            <a:endParaRPr lang="en-US" altLang="zh-CN" dirty="0">
              <a:latin typeface="+mn-ea"/>
              <a:ea typeface="+mn-ea"/>
              <a:sym typeface="DotumChe" pitchFamily="49" charset="-127"/>
            </a:endParaRPr>
          </a:p>
          <a:p>
            <a:pPr algn="just">
              <a:spcAft>
                <a:spcPts val="600"/>
              </a:spcAft>
            </a:pPr>
            <a:r>
              <a:rPr lang="zh-TW" altLang="en-US" dirty="0">
                <a:latin typeface="+mn-ea"/>
                <a:ea typeface="+mn-ea"/>
                <a:sym typeface="DotumChe" pitchFamily="49" charset="-127"/>
              </a:rPr>
              <a:t>使用自行定義的 </a:t>
            </a:r>
            <a:r>
              <a:rPr lang="en-US" altLang="zh-TW" dirty="0" err="1">
                <a:latin typeface="+mn-ea"/>
                <a:ea typeface="+mn-ea"/>
                <a:sym typeface="DotumChe" pitchFamily="49" charset="-127"/>
              </a:rPr>
              <a:t>opt_score</a:t>
            </a:r>
            <a:r>
              <a:rPr lang="zh-TW" altLang="en-US" dirty="0">
                <a:latin typeface="+mn-ea"/>
                <a:ea typeface="+mn-ea"/>
                <a:sym typeface="DotumChe" pitchFamily="49" charset="-127"/>
              </a:rPr>
              <a:t> 來評估模型的預測結果</a:t>
            </a:r>
            <a:endParaRPr lang="en-US" altLang="zh-TW" dirty="0">
              <a:latin typeface="+mn-ea"/>
              <a:ea typeface="+mn-ea"/>
              <a:sym typeface="DotumChe" pitchFamily="49" charset="-127"/>
            </a:endParaRPr>
          </a:p>
          <a:p>
            <a:pPr algn="just">
              <a:spcAft>
                <a:spcPts val="600"/>
              </a:spcAft>
            </a:pPr>
            <a:r>
              <a:rPr lang="en-US" altLang="zh-CN" dirty="0">
                <a:latin typeface="+mn-ea"/>
                <a:ea typeface="+mn-ea"/>
                <a:sym typeface="DotumChe" pitchFamily="49" charset="-127"/>
              </a:rPr>
              <a:t>Opt_score1 = Specificity*pro_0*3% - (1 – recall)*pro_1*100%</a:t>
            </a:r>
          </a:p>
          <a:p>
            <a:pPr algn="just">
              <a:spcAft>
                <a:spcPts val="600"/>
              </a:spcAft>
            </a:pPr>
            <a:r>
              <a:rPr lang="en-US" altLang="zh-CN" dirty="0">
                <a:latin typeface="+mn-ea"/>
                <a:ea typeface="+mn-ea"/>
                <a:sym typeface="DotumChe" pitchFamily="49" charset="-127"/>
              </a:rPr>
              <a:t>Opt_score2 = </a:t>
            </a:r>
            <a:endParaRPr lang="zh-CN" altLang="en-US" dirty="0">
              <a:latin typeface="+mn-ea"/>
              <a:ea typeface="+mn-ea"/>
              <a:sym typeface="DotumChe" pitchFamily="49" charset="-127"/>
            </a:endParaRPr>
          </a:p>
        </p:txBody>
      </p:sp>
      <p:sp>
        <p:nvSpPr>
          <p:cNvPr id="10255" name="矩形 23"/>
          <p:cNvSpPr>
            <a:spLocks noChangeArrowheads="1"/>
          </p:cNvSpPr>
          <p:nvPr/>
        </p:nvSpPr>
        <p:spPr bwMode="auto">
          <a:xfrm>
            <a:off x="4478362" y="304006"/>
            <a:ext cx="1210588" cy="400110"/>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chemeClr val="bg1"/>
                </a:solidFill>
                <a:latin typeface="DotumChe" pitchFamily="49" charset="-127"/>
                <a:ea typeface="微软雅黑" pitchFamily="34" charset="-122"/>
                <a:sym typeface="DotumChe" pitchFamily="49" charset="-127"/>
              </a:rPr>
              <a:t>預測方法</a:t>
            </a:r>
            <a:endParaRPr lang="en-US" sz="2000" dirty="0">
              <a:solidFill>
                <a:schemeClr val="bg1"/>
              </a:solidFill>
              <a:latin typeface="DotumChe" pitchFamily="49" charset="-127"/>
              <a:ea typeface="微软雅黑" pitchFamily="34" charset="-122"/>
              <a:sym typeface="DotumChe" pitchFamily="49" charset="-127"/>
            </a:endParaRPr>
          </a:p>
        </p:txBody>
      </p:sp>
      <p:grpSp>
        <p:nvGrpSpPr>
          <p:cNvPr id="10256" name="Group 16"/>
          <p:cNvGrpSpPr>
            <a:grpSpLocks/>
          </p:cNvGrpSpPr>
          <p:nvPr/>
        </p:nvGrpSpPr>
        <p:grpSpPr bwMode="auto">
          <a:xfrm>
            <a:off x="7739063" y="3727450"/>
            <a:ext cx="1416050" cy="1416050"/>
            <a:chOff x="0" y="0"/>
            <a:chExt cx="1416572" cy="1416574"/>
          </a:xfrm>
        </p:grpSpPr>
        <p:sp>
          <p:nvSpPr>
            <p:cNvPr id="10257" name="直角三角形 26"/>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258" name="直角三角形 27"/>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259" name="直角三角形 28"/>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pic>
        <p:nvPicPr>
          <p:cNvPr id="1030" name="Picture 6" descr="THE VALUE OF NRTRDE-OUT RECORDS IN THE FRAUD DETECTION PROCESS - XINTEC">
            <a:extLst>
              <a:ext uri="{FF2B5EF4-FFF2-40B4-BE49-F238E27FC236}">
                <a16:creationId xmlns:a16="http://schemas.microsoft.com/office/drawing/2014/main" id="{EA2E7C58-056D-46AE-B91F-606575F7B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27" y="-2"/>
            <a:ext cx="41132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9" name="Google Shape;1204;gaa1a569118_1_69">
            <a:extLst>
              <a:ext uri="{FF2B5EF4-FFF2-40B4-BE49-F238E27FC236}">
                <a16:creationId xmlns:a16="http://schemas.microsoft.com/office/drawing/2014/main" id="{DE9FC196-2456-480F-A10B-EFA1E0C46B47}"/>
              </a:ext>
            </a:extLst>
          </p:cNvPr>
          <p:cNvPicPr preferRelativeResize="0"/>
          <p:nvPr/>
        </p:nvPicPr>
        <p:blipFill>
          <a:blip r:embed="rId3">
            <a:alphaModFix/>
          </a:blip>
          <a:stretch>
            <a:fillRect/>
          </a:stretch>
        </p:blipFill>
        <p:spPr>
          <a:xfrm>
            <a:off x="5635601" y="4081462"/>
            <a:ext cx="1984399" cy="758032"/>
          </a:xfrm>
          <a:prstGeom prst="rect">
            <a:avLst/>
          </a:prstGeom>
          <a:noFill/>
          <a:ln>
            <a:noFill/>
          </a:ln>
        </p:spPr>
      </p:pic>
    </p:spTree>
    <p:extLst>
      <p:ext uri="{BB962C8B-B14F-4D97-AF65-F5344CB8AC3E}">
        <p14:creationId xmlns:p14="http://schemas.microsoft.com/office/powerpoint/2010/main" val="135052214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51623" y="254279"/>
            <a:ext cx="19704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3200" b="1" dirty="0" err="1">
                <a:solidFill>
                  <a:srgbClr val="005374"/>
                </a:solidFill>
                <a:latin typeface="+mn-ea"/>
                <a:ea typeface="+mn-ea"/>
                <a:sym typeface="DotumChe" pitchFamily="49" charset="-127"/>
              </a:rPr>
              <a:t>XGBoost</a:t>
            </a:r>
            <a:endParaRPr lang="en-US" altLang="zh-TW" sz="3200" b="1" dirty="0">
              <a:solidFill>
                <a:srgbClr val="005374"/>
              </a:solidFill>
              <a:latin typeface="+mn-ea"/>
              <a:ea typeface="+mn-ea"/>
              <a:sym typeface="DotumChe" pitchFamily="49" charset="-127"/>
            </a:endParaRPr>
          </a:p>
        </p:txBody>
      </p:sp>
      <p:sp>
        <p:nvSpPr>
          <p:cNvPr id="7208" name="矩形 101"/>
          <p:cNvSpPr>
            <a:spLocks noChangeArrowheads="1"/>
          </p:cNvSpPr>
          <p:nvPr/>
        </p:nvSpPr>
        <p:spPr bwMode="auto">
          <a:xfrm>
            <a:off x="396242" y="1093333"/>
            <a:ext cx="7421878"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平行處理：</a:t>
            </a:r>
          </a:p>
          <a:p>
            <a:pPr lvl="1">
              <a:spcAft>
                <a:spcPts val="600"/>
              </a:spcAft>
            </a:pPr>
            <a:r>
              <a:rPr lang="zh-TW" altLang="en-US" sz="1600" dirty="0">
                <a:solidFill>
                  <a:srgbClr val="000000"/>
                </a:solidFill>
                <a:latin typeface="+mn-ea"/>
                <a:ea typeface="+mn-ea"/>
                <a:sym typeface="DotumChe" pitchFamily="49" charset="-127"/>
              </a:rPr>
              <a:t>雖然整個運行過程是串行的，但每層（</a:t>
            </a:r>
            <a:r>
              <a:rPr lang="en-US" altLang="zh-TW" sz="1600" dirty="0">
                <a:solidFill>
                  <a:srgbClr val="000000"/>
                </a:solidFill>
                <a:latin typeface="+mn-ea"/>
                <a:ea typeface="+mn-ea"/>
                <a:sym typeface="DotumChe" pitchFamily="49" charset="-127"/>
              </a:rPr>
              <a:t>level wise</a:t>
            </a:r>
            <a:r>
              <a:rPr lang="zh-TW" altLang="en-US" sz="1600" dirty="0">
                <a:solidFill>
                  <a:srgbClr val="000000"/>
                </a:solidFill>
                <a:latin typeface="+mn-ea"/>
                <a:ea typeface="+mn-ea"/>
                <a:sym typeface="DotumChe" pitchFamily="49" charset="-127"/>
              </a:rPr>
              <a:t>）選取分類點時是可以平行處理的。程式會預先排序可能的分裂點，然後選取其中比較好的進行平行生長，缺點還是會算到許多不夠好的點浪費時間和空間。</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預防</a:t>
            </a:r>
            <a:r>
              <a:rPr lang="en-US" altLang="zh-TW" sz="1600" dirty="0">
                <a:solidFill>
                  <a:srgbClr val="000000"/>
                </a:solidFill>
                <a:latin typeface="+mn-ea"/>
                <a:ea typeface="+mn-ea"/>
                <a:sym typeface="DotumChe" pitchFamily="49" charset="-127"/>
              </a:rPr>
              <a:t>overfitting</a:t>
            </a:r>
            <a:r>
              <a:rPr lang="zh-TW" altLang="en-US" sz="1600" dirty="0">
                <a:solidFill>
                  <a:srgbClr val="000000"/>
                </a:solidFill>
                <a:latin typeface="+mn-ea"/>
                <a:ea typeface="+mn-ea"/>
                <a:sym typeface="DotumChe" pitchFamily="49" charset="-127"/>
              </a:rPr>
              <a:t>：</a:t>
            </a:r>
          </a:p>
          <a:p>
            <a:pPr lvl="1">
              <a:spcAft>
                <a:spcPts val="600"/>
              </a:spcAft>
            </a:pPr>
            <a:r>
              <a:rPr lang="zh-TW" altLang="en-US" sz="1600" dirty="0">
                <a:solidFill>
                  <a:srgbClr val="000000"/>
                </a:solidFill>
                <a:latin typeface="+mn-ea"/>
                <a:ea typeface="+mn-ea"/>
                <a:sym typeface="DotumChe" pitchFamily="49" charset="-127"/>
              </a:rPr>
              <a:t>除了內建的</a:t>
            </a:r>
            <a:r>
              <a:rPr lang="en-US" altLang="zh-TW" sz="1600" dirty="0">
                <a:solidFill>
                  <a:srgbClr val="000000"/>
                </a:solidFill>
                <a:latin typeface="+mn-ea"/>
                <a:ea typeface="+mn-ea"/>
                <a:sym typeface="DotumChe" pitchFamily="49" charset="-127"/>
              </a:rPr>
              <a:t>L1 </a:t>
            </a:r>
            <a:r>
              <a:rPr lang="zh-TW" altLang="en-US" sz="1600" dirty="0">
                <a:solidFill>
                  <a:srgbClr val="000000"/>
                </a:solidFill>
                <a:latin typeface="+mn-ea"/>
                <a:ea typeface="+mn-ea"/>
                <a:sym typeface="DotumChe" pitchFamily="49" charset="-127"/>
              </a:rPr>
              <a:t>和</a:t>
            </a:r>
            <a:r>
              <a:rPr lang="en-US" altLang="zh-TW" sz="1600" dirty="0">
                <a:solidFill>
                  <a:srgbClr val="000000"/>
                </a:solidFill>
                <a:latin typeface="+mn-ea"/>
                <a:ea typeface="+mn-ea"/>
                <a:sym typeface="DotumChe" pitchFamily="49" charset="-127"/>
              </a:rPr>
              <a:t>L2 regularization </a:t>
            </a:r>
            <a:r>
              <a:rPr lang="zh-TW" altLang="en-US" sz="1600" dirty="0">
                <a:solidFill>
                  <a:srgbClr val="000000"/>
                </a:solidFill>
                <a:latin typeface="+mn-ea"/>
                <a:ea typeface="+mn-ea"/>
                <a:sym typeface="DotumChe" pitchFamily="49" charset="-127"/>
              </a:rPr>
              <a:t>之外，還有許多方法例如：</a:t>
            </a:r>
            <a:r>
              <a:rPr lang="en-US" altLang="zh-TW" sz="1600" dirty="0">
                <a:solidFill>
                  <a:srgbClr val="000000"/>
                </a:solidFill>
                <a:latin typeface="+mn-ea"/>
                <a:ea typeface="+mn-ea"/>
                <a:sym typeface="DotumChe" pitchFamily="49" charset="-127"/>
              </a:rPr>
              <a:t>columns subsampling </a:t>
            </a:r>
            <a:r>
              <a:rPr lang="zh-TW" altLang="en-US" sz="1600" dirty="0">
                <a:solidFill>
                  <a:srgbClr val="000000"/>
                </a:solidFill>
                <a:latin typeface="+mn-ea"/>
                <a:ea typeface="+mn-ea"/>
                <a:sym typeface="DotumChe" pitchFamily="49" charset="-127"/>
              </a:rPr>
              <a:t>、設置決策樹的</a:t>
            </a:r>
            <a:r>
              <a:rPr lang="en-US" altLang="zh-TW" sz="1600" dirty="0" err="1">
                <a:solidFill>
                  <a:srgbClr val="000000"/>
                </a:solidFill>
                <a:latin typeface="+mn-ea"/>
                <a:ea typeface="+mn-ea"/>
                <a:sym typeface="DotumChe" pitchFamily="49" charset="-127"/>
              </a:rPr>
              <a:t>max_depth</a:t>
            </a:r>
            <a:r>
              <a:rPr lang="en-US" altLang="zh-TW" sz="1600" dirty="0">
                <a:solidFill>
                  <a:srgbClr val="000000"/>
                </a:solidFill>
                <a:latin typeface="+mn-ea"/>
                <a:ea typeface="+mn-ea"/>
                <a:sym typeface="DotumChe" pitchFamily="49" charset="-127"/>
              </a:rPr>
              <a:t>  </a:t>
            </a:r>
            <a:r>
              <a:rPr lang="zh-TW" altLang="en-US" sz="1600" dirty="0">
                <a:solidFill>
                  <a:srgbClr val="000000"/>
                </a:solidFill>
                <a:latin typeface="+mn-ea"/>
                <a:ea typeface="+mn-ea"/>
                <a:sym typeface="DotumChe" pitchFamily="49" charset="-127"/>
              </a:rPr>
              <a:t>來預防</a:t>
            </a:r>
            <a:r>
              <a:rPr lang="en-US" altLang="zh-TW" sz="1600" dirty="0">
                <a:solidFill>
                  <a:srgbClr val="000000"/>
                </a:solidFill>
                <a:latin typeface="+mn-ea"/>
                <a:ea typeface="+mn-ea"/>
                <a:sym typeface="DotumChe" pitchFamily="49" charset="-127"/>
              </a:rPr>
              <a:t>overfitting.</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可以調整樣本權重（</a:t>
            </a:r>
            <a:r>
              <a:rPr lang="en-US" altLang="zh-TW" sz="1600" dirty="0" err="1">
                <a:solidFill>
                  <a:srgbClr val="000000"/>
                </a:solidFill>
                <a:latin typeface="+mn-ea"/>
                <a:ea typeface="+mn-ea"/>
                <a:sym typeface="DotumChe" pitchFamily="49" charset="-127"/>
              </a:rPr>
              <a:t>scale_pos_weight</a:t>
            </a:r>
            <a:r>
              <a:rPr lang="zh-TW" altLang="en-US" sz="1600" dirty="0">
                <a:solidFill>
                  <a:srgbClr val="000000"/>
                </a:solidFill>
                <a:latin typeface="+mn-ea"/>
                <a:ea typeface="+mn-ea"/>
                <a:sym typeface="DotumChe" pitchFamily="49" charset="-127"/>
              </a:rPr>
              <a:t>）：</a:t>
            </a:r>
          </a:p>
          <a:p>
            <a:pPr>
              <a:spcAft>
                <a:spcPts val="600"/>
              </a:spcAft>
            </a:pPr>
            <a:r>
              <a:rPr lang="en-US" altLang="zh-TW" sz="1600" dirty="0">
                <a:solidFill>
                  <a:srgbClr val="000000"/>
                </a:solidFill>
                <a:latin typeface="+mn-ea"/>
                <a:ea typeface="+mn-ea"/>
                <a:sym typeface="DotumChe" pitchFamily="49" charset="-127"/>
              </a:rPr>
              <a:t>     </a:t>
            </a:r>
            <a:r>
              <a:rPr lang="zh-TW" altLang="en-US" sz="1600" dirty="0">
                <a:solidFill>
                  <a:srgbClr val="000000"/>
                </a:solidFill>
                <a:latin typeface="+mn-ea"/>
                <a:ea typeface="+mn-ea"/>
                <a:sym typeface="DotumChe" pitchFamily="49" charset="-127"/>
              </a:rPr>
              <a:t>如此以來便可以補償那些樣本較少的類別</a:t>
            </a:r>
          </a:p>
          <a:p>
            <a:pPr marL="342900" indent="-342900">
              <a:spcAft>
                <a:spcPts val="600"/>
              </a:spcAft>
              <a:buFont typeface="Arial" panose="020B0604020202020204" pitchFamily="34" charset="0"/>
              <a:buChar char="•"/>
            </a:pPr>
            <a:endParaRPr lang="zh-TW" altLang="en-US" sz="1600" dirty="0">
              <a:solidFill>
                <a:srgbClr val="000000"/>
              </a:solidFill>
              <a:latin typeface="+mn-ea"/>
              <a:ea typeface="+mn-ea"/>
              <a:sym typeface="DotumChe" pitchFamily="49" charset="-127"/>
            </a:endParaRPr>
          </a:p>
          <a:p>
            <a:pPr marL="342900" indent="-342900">
              <a:spcAft>
                <a:spcPts val="600"/>
              </a:spcAft>
              <a:buFont typeface="Arial" panose="020B0604020202020204" pitchFamily="34" charset="0"/>
              <a:buChar char="•"/>
            </a:pPr>
            <a:endParaRPr lang="zh-TW" altLang="en-US" sz="1600" dirty="0">
              <a:solidFill>
                <a:srgbClr val="000000"/>
              </a:solidFill>
              <a:latin typeface="+mn-ea"/>
              <a:ea typeface="+mn-ea"/>
              <a:sym typeface="DotumChe" pitchFamily="49" charset="-127"/>
            </a:endParaRPr>
          </a:p>
          <a:p>
            <a:pPr marL="342900" indent="-342900">
              <a:spcAft>
                <a:spcPts val="600"/>
              </a:spcAft>
              <a:buFont typeface="Arial" panose="020B0604020202020204" pitchFamily="34" charset="0"/>
              <a:buChar char="•"/>
            </a:pPr>
            <a:endParaRPr lang="zh-TW" altLang="en-US" sz="1600" dirty="0">
              <a:solidFill>
                <a:srgbClr val="000000"/>
              </a:solidFill>
              <a:latin typeface="+mn-ea"/>
              <a:ea typeface="+mn-ea"/>
              <a:sym typeface="DotumChe" pitchFamily="49" charset="-127"/>
            </a:endParaRPr>
          </a:p>
          <a:p>
            <a:pPr marL="342900" indent="-342900">
              <a:spcAft>
                <a:spcPts val="600"/>
              </a:spcAft>
              <a:buFont typeface="Arial" panose="020B0604020202020204" pitchFamily="34" charset="0"/>
              <a:buChar char="•"/>
            </a:pPr>
            <a:endParaRPr lang="en-US" altLang="zh-TW" sz="1600" dirty="0">
              <a:solidFill>
                <a:srgbClr val="000000"/>
              </a:solidFill>
              <a:latin typeface="+mn-ea"/>
              <a:ea typeface="+mn-ea"/>
              <a:sym typeface="DotumChe" pitchFamily="49" charset="-127"/>
            </a:endParaRPr>
          </a:p>
          <a:p>
            <a:pPr>
              <a:spcAft>
                <a:spcPts val="600"/>
              </a:spcAft>
            </a:pPr>
            <a:endParaRPr lang="zh-TW" altLang="en-US" sz="1600" dirty="0">
              <a:solidFill>
                <a:srgbClr val="000000"/>
              </a:solidFill>
              <a:latin typeface="+mn-ea"/>
              <a:ea typeface="+mn-ea"/>
              <a:sym typeface="DotumChe" pitchFamily="49" charset="-127"/>
            </a:endParaRPr>
          </a:p>
          <a:p>
            <a:pPr>
              <a:spcAft>
                <a:spcPts val="600"/>
              </a:spcAft>
            </a:pPr>
            <a:endParaRPr lang="en-US" sz="1600" dirty="0">
              <a:solidFill>
                <a:srgbClr val="000000"/>
              </a:solidFill>
              <a:latin typeface="+mn-ea"/>
              <a:ea typeface="+mn-ea"/>
              <a:sym typeface="DotumChe" pitchFamily="49" charset="-127"/>
            </a:endParaRPr>
          </a:p>
        </p:txBody>
      </p:sp>
    </p:spTree>
    <p:extLst>
      <p:ext uri="{BB962C8B-B14F-4D97-AF65-F5344CB8AC3E}">
        <p14:creationId xmlns:p14="http://schemas.microsoft.com/office/powerpoint/2010/main" val="7876600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352016" y="254279"/>
            <a:ext cx="22541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3200" b="1" dirty="0" err="1">
                <a:solidFill>
                  <a:srgbClr val="005374"/>
                </a:solidFill>
                <a:latin typeface="+mn-ea"/>
                <a:ea typeface="+mn-ea"/>
                <a:sym typeface="DotumChe" pitchFamily="49" charset="-127"/>
              </a:rPr>
              <a:t>LightGBM</a:t>
            </a:r>
            <a:endParaRPr lang="en-US" altLang="zh-TW" sz="3200" b="1" dirty="0">
              <a:solidFill>
                <a:srgbClr val="005374"/>
              </a:solidFill>
              <a:latin typeface="+mn-ea"/>
              <a:ea typeface="+mn-ea"/>
              <a:sym typeface="DotumChe" pitchFamily="49" charset="-127"/>
            </a:endParaRPr>
          </a:p>
        </p:txBody>
      </p:sp>
      <p:sp>
        <p:nvSpPr>
          <p:cNvPr id="7208" name="矩形 101"/>
          <p:cNvSpPr>
            <a:spLocks noChangeArrowheads="1"/>
          </p:cNvSpPr>
          <p:nvPr/>
        </p:nvSpPr>
        <p:spPr bwMode="auto">
          <a:xfrm>
            <a:off x="396242" y="1009513"/>
            <a:ext cx="7421878"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en-US" altLang="zh-TW" sz="1400" dirty="0">
                <a:solidFill>
                  <a:srgbClr val="000000"/>
                </a:solidFill>
                <a:latin typeface="+mn-ea"/>
                <a:ea typeface="+mn-ea"/>
                <a:sym typeface="DotumChe" pitchFamily="49" charset="-127"/>
              </a:rPr>
              <a:t>Gradient-based One-Side Sampling (GOSS) : </a:t>
            </a:r>
          </a:p>
          <a:p>
            <a:pPr lvl="1">
              <a:spcAft>
                <a:spcPts val="600"/>
              </a:spcAft>
            </a:pPr>
            <a:r>
              <a:rPr lang="en-US" altLang="zh-TW" sz="1400" dirty="0">
                <a:solidFill>
                  <a:srgbClr val="000000"/>
                </a:solidFill>
                <a:latin typeface="+mn-ea"/>
                <a:ea typeface="+mn-ea"/>
                <a:sym typeface="DotumChe" pitchFamily="49" charset="-127"/>
              </a:rPr>
              <a:t>Drop instances with little contribution to information gain. This(down sampling) will lead to more accurate gain estimation than uniformly random sampling.</a:t>
            </a:r>
          </a:p>
          <a:p>
            <a:pPr lvl="1">
              <a:spcAft>
                <a:spcPts val="600"/>
              </a:spcAft>
            </a:pPr>
            <a:r>
              <a:rPr lang="zh-TW" altLang="en-US" sz="1400" dirty="0">
                <a:solidFill>
                  <a:srgbClr val="000000"/>
                </a:solidFill>
                <a:latin typeface="+mn-ea"/>
                <a:ea typeface="+mn-ea"/>
                <a:sym typeface="DotumChe" pitchFamily="49" charset="-127"/>
              </a:rPr>
              <a:t>在取樣時，隨機捨棄掉對損失函數貢獻較小（小於閾值）的點再做取樣，這樣比全部隨機取樣的估計值來得好。</a:t>
            </a:r>
          </a:p>
          <a:p>
            <a:pPr marL="342900" indent="-342900">
              <a:spcAft>
                <a:spcPts val="600"/>
              </a:spcAft>
              <a:buFont typeface="Arial" panose="020B0604020202020204" pitchFamily="34" charset="0"/>
              <a:buChar char="•"/>
            </a:pPr>
            <a:r>
              <a:rPr lang="en-US" altLang="zh-TW" sz="1400" dirty="0">
                <a:solidFill>
                  <a:srgbClr val="000000"/>
                </a:solidFill>
                <a:latin typeface="+mn-ea"/>
                <a:ea typeface="+mn-ea"/>
                <a:sym typeface="DotumChe" pitchFamily="49" charset="-127"/>
              </a:rPr>
              <a:t>Exclusive Feature Bundling (EFB) :</a:t>
            </a:r>
          </a:p>
          <a:p>
            <a:pPr lvl="1">
              <a:spcAft>
                <a:spcPts val="600"/>
              </a:spcAft>
            </a:pPr>
            <a:r>
              <a:rPr lang="en-US" altLang="zh-TW" sz="1400" dirty="0">
                <a:solidFill>
                  <a:srgbClr val="000000"/>
                </a:solidFill>
                <a:latin typeface="+mn-ea"/>
                <a:ea typeface="+mn-ea"/>
                <a:sym typeface="DotumChe" pitchFamily="49" charset="-127"/>
              </a:rPr>
              <a:t>Reduce the number of effective features. Developers design an algorithm to safely pack those almost mutually exclusive feature in sparse feature space(</a:t>
            </a:r>
            <a:r>
              <a:rPr lang="en-US" altLang="zh-TW" sz="1400" dirty="0" err="1">
                <a:solidFill>
                  <a:srgbClr val="000000"/>
                </a:solidFill>
                <a:latin typeface="+mn-ea"/>
                <a:ea typeface="+mn-ea"/>
                <a:sym typeface="DotumChe" pitchFamily="49" charset="-127"/>
              </a:rPr>
              <a:t>e.g.many</a:t>
            </a:r>
            <a:r>
              <a:rPr lang="en-US" altLang="zh-TW" sz="1400" dirty="0">
                <a:solidFill>
                  <a:srgbClr val="000000"/>
                </a:solidFill>
                <a:latin typeface="+mn-ea"/>
                <a:ea typeface="+mn-ea"/>
                <a:sym typeface="DotumChe" pitchFamily="49" charset="-127"/>
              </a:rPr>
              <a:t> one-hot features) =&gt; Significant speed up in large-scaled data according to the experiments.</a:t>
            </a:r>
          </a:p>
          <a:p>
            <a:pPr lvl="1">
              <a:spcAft>
                <a:spcPts val="600"/>
              </a:spcAft>
            </a:pPr>
            <a:r>
              <a:rPr lang="zh-TW" altLang="en-US" sz="1400" dirty="0">
                <a:solidFill>
                  <a:srgbClr val="000000"/>
                </a:solidFill>
                <a:latin typeface="+mn-ea"/>
                <a:ea typeface="+mn-ea"/>
                <a:sym typeface="DotumChe" pitchFamily="49" charset="-127"/>
              </a:rPr>
              <a:t>在稀疏（很多值為</a:t>
            </a:r>
            <a:r>
              <a:rPr lang="en-US" altLang="zh-TW" sz="1400" dirty="0">
                <a:solidFill>
                  <a:srgbClr val="000000"/>
                </a:solidFill>
                <a:latin typeface="+mn-ea"/>
                <a:ea typeface="+mn-ea"/>
                <a:sym typeface="DotumChe" pitchFamily="49" charset="-127"/>
              </a:rPr>
              <a:t>0</a:t>
            </a:r>
            <a:r>
              <a:rPr lang="zh-TW" altLang="en-US" sz="1400" dirty="0">
                <a:solidFill>
                  <a:srgbClr val="000000"/>
                </a:solidFill>
                <a:latin typeface="+mn-ea"/>
                <a:ea typeface="+mn-ea"/>
                <a:sym typeface="DotumChe" pitchFamily="49" charset="-127"/>
              </a:rPr>
              <a:t>）的特徵空間中，使用一種演算法去安全地合併一些（幾乎）互斥的特徵。在處理大型資料即時，可以使得運算過程大幅加快。</a:t>
            </a:r>
          </a:p>
          <a:p>
            <a:pPr marL="342900" indent="-342900">
              <a:spcAft>
                <a:spcPts val="600"/>
              </a:spcAft>
              <a:buFont typeface="Arial" panose="020B0604020202020204" pitchFamily="34" charset="0"/>
              <a:buChar char="•"/>
            </a:pPr>
            <a:r>
              <a:rPr lang="en-US" altLang="zh-TW" sz="1400" dirty="0">
                <a:solidFill>
                  <a:srgbClr val="000000"/>
                </a:solidFill>
                <a:latin typeface="+mn-ea"/>
                <a:ea typeface="+mn-ea"/>
                <a:sym typeface="DotumChe" pitchFamily="49" charset="-127"/>
              </a:rPr>
              <a:t>leaf-wise growing</a:t>
            </a:r>
            <a:r>
              <a:rPr lang="zh-TW" altLang="en-US" sz="1400" dirty="0">
                <a:solidFill>
                  <a:srgbClr val="000000"/>
                </a:solidFill>
                <a:latin typeface="+mn-ea"/>
                <a:ea typeface="+mn-ea"/>
                <a:sym typeface="DotumChe" pitchFamily="49" charset="-127"/>
              </a:rPr>
              <a:t>： </a:t>
            </a:r>
            <a:r>
              <a:rPr lang="en-US" altLang="zh-TW" sz="1400" dirty="0">
                <a:solidFill>
                  <a:srgbClr val="000000"/>
                </a:solidFill>
                <a:latin typeface="+mn-ea"/>
                <a:ea typeface="+mn-ea"/>
                <a:sym typeface="DotumChe" pitchFamily="49" charset="-127"/>
              </a:rPr>
              <a:t>&lt;=&gt;</a:t>
            </a:r>
            <a:r>
              <a:rPr lang="en-US" altLang="zh-TW" sz="1400" dirty="0" err="1">
                <a:solidFill>
                  <a:srgbClr val="000000"/>
                </a:solidFill>
                <a:latin typeface="+mn-ea"/>
                <a:ea typeface="+mn-ea"/>
                <a:sym typeface="DotumChe" pitchFamily="49" charset="-127"/>
              </a:rPr>
              <a:t>XGBoost</a:t>
            </a:r>
            <a:r>
              <a:rPr lang="en-US" altLang="zh-TW" sz="1400" dirty="0">
                <a:solidFill>
                  <a:srgbClr val="000000"/>
                </a:solidFill>
                <a:latin typeface="+mn-ea"/>
                <a:ea typeface="+mn-ea"/>
                <a:sym typeface="DotumChe" pitchFamily="49" charset="-127"/>
              </a:rPr>
              <a:t> level-</a:t>
            </a:r>
            <a:r>
              <a:rPr lang="en-US" altLang="zh-TW" sz="1400" dirty="0" err="1">
                <a:solidFill>
                  <a:srgbClr val="000000"/>
                </a:solidFill>
                <a:latin typeface="+mn-ea"/>
                <a:ea typeface="+mn-ea"/>
                <a:sym typeface="DotumChe" pitchFamily="49" charset="-127"/>
              </a:rPr>
              <a:t>wisegrowing</a:t>
            </a:r>
            <a:endParaRPr lang="en-US" altLang="zh-TW" sz="1400" dirty="0">
              <a:solidFill>
                <a:srgbClr val="000000"/>
              </a:solidFill>
              <a:latin typeface="+mn-ea"/>
              <a:ea typeface="+mn-ea"/>
              <a:sym typeface="DotumChe" pitchFamily="49" charset="-127"/>
            </a:endParaRPr>
          </a:p>
          <a:p>
            <a:pPr lvl="1">
              <a:spcAft>
                <a:spcPts val="600"/>
              </a:spcAft>
            </a:pPr>
            <a:r>
              <a:rPr lang="zh-TW" altLang="en-US" sz="1400" dirty="0">
                <a:solidFill>
                  <a:srgbClr val="000000"/>
                </a:solidFill>
                <a:latin typeface="+mn-ea"/>
                <a:ea typeface="+mn-ea"/>
                <a:sym typeface="DotumChe" pitchFamily="49" charset="-127"/>
              </a:rPr>
              <a:t>每次都是從當前所有葉子節點中去找分裂能帶來最多效益的節點去分枝，比較大的機率會長出較深的決策樹。</a:t>
            </a:r>
          </a:p>
          <a:p>
            <a:pPr marL="342900" indent="-342900">
              <a:spcAft>
                <a:spcPts val="600"/>
              </a:spcAft>
              <a:buFont typeface="Arial" panose="020B0604020202020204" pitchFamily="34" charset="0"/>
              <a:buChar char="•"/>
            </a:pPr>
            <a:endParaRPr lang="en-US" altLang="zh-TW" sz="1400" dirty="0">
              <a:solidFill>
                <a:srgbClr val="000000"/>
              </a:solidFill>
              <a:latin typeface="+mn-ea"/>
              <a:ea typeface="+mn-ea"/>
              <a:sym typeface="DotumChe" pitchFamily="49" charset="-127"/>
            </a:endParaRPr>
          </a:p>
          <a:p>
            <a:pPr>
              <a:spcAft>
                <a:spcPts val="600"/>
              </a:spcAft>
            </a:pPr>
            <a:endParaRPr lang="zh-TW" altLang="en-US" sz="1400" dirty="0">
              <a:solidFill>
                <a:srgbClr val="000000"/>
              </a:solidFill>
              <a:latin typeface="+mn-ea"/>
              <a:ea typeface="+mn-ea"/>
              <a:sym typeface="DotumChe" pitchFamily="49" charset="-127"/>
            </a:endParaRPr>
          </a:p>
          <a:p>
            <a:pPr>
              <a:spcAft>
                <a:spcPts val="600"/>
              </a:spcAft>
            </a:pPr>
            <a:endParaRPr lang="en-US" sz="1400" dirty="0">
              <a:solidFill>
                <a:srgbClr val="000000"/>
              </a:solidFill>
              <a:latin typeface="+mn-ea"/>
              <a:ea typeface="+mn-ea"/>
              <a:sym typeface="DotumChe" pitchFamily="49" charset="-127"/>
            </a:endParaRPr>
          </a:p>
        </p:txBody>
      </p:sp>
    </p:spTree>
    <p:extLst>
      <p:ext uri="{BB962C8B-B14F-4D97-AF65-F5344CB8AC3E}">
        <p14:creationId xmlns:p14="http://schemas.microsoft.com/office/powerpoint/2010/main" val="895494210"/>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0440" y="973851"/>
            <a:ext cx="5249862" cy="830997"/>
            <a:chOff x="0" y="-91766"/>
            <a:chExt cx="5250472" cy="1163145"/>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26073" y="-91766"/>
              <a:ext cx="494103" cy="11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0440" y="1738804"/>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9345" y="-74942"/>
              <a:ext cx="511739"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1210729"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80440" y="2497014"/>
            <a:ext cx="5249863" cy="830997"/>
            <a:chOff x="0" y="-57161"/>
            <a:chExt cx="5250472" cy="973657"/>
          </a:xfrm>
        </p:grpSpPr>
        <p:sp>
          <p:nvSpPr>
            <p:cNvPr id="6172" name="矩形 67"/>
            <p:cNvSpPr>
              <a:spLocks noChangeArrowheads="1"/>
            </p:cNvSpPr>
            <p:nvPr/>
          </p:nvSpPr>
          <p:spPr bwMode="auto">
            <a:xfrm>
              <a:off x="0" y="43661"/>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11770" y="-57161"/>
              <a:ext cx="492501"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3501686"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預測結果 </a:t>
              </a:r>
              <a:r>
                <a:rPr lang="en-US" altLang="zh-TW" sz="2000" dirty="0">
                  <a:solidFill>
                    <a:srgbClr val="000000"/>
                  </a:solidFill>
                  <a:ea typeface="微软雅黑" pitchFamily="34" charset="-122"/>
                </a:rPr>
                <a:t>--- Imbalanced data</a:t>
              </a:r>
            </a:p>
          </p:txBody>
        </p:sp>
      </p:grpSp>
      <p:grpSp>
        <p:nvGrpSpPr>
          <p:cNvPr id="6178" name="Group 34"/>
          <p:cNvGrpSpPr>
            <a:grpSpLocks/>
          </p:cNvGrpSpPr>
          <p:nvPr/>
        </p:nvGrpSpPr>
        <p:grpSpPr bwMode="auto">
          <a:xfrm>
            <a:off x="2685937" y="2730726"/>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4495" y="3310026"/>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120" y="-50680"/>
              <a:ext cx="514945"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987452"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964430287"/>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Feature Importance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616329" y="1224072"/>
            <a:ext cx="2233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 </a:t>
            </a:r>
          </a:p>
        </p:txBody>
      </p:sp>
      <p:pic>
        <p:nvPicPr>
          <p:cNvPr id="3076" name="Picture 4" descr="https://lh5.googleusercontent.com/DFmiQnjMw-Y1iIVBkCT3tphtRd0ZhMbhII_A8BRgNO9YAX0NNkwxLZrLMyOLZSrJqo5-jY7JcWbNPuwG4ptO8PQm_IEcW1U9G6N_7BaCVm3ZJHL6w7bw4QLkWGtFVg7HFVJc">
            <a:extLst>
              <a:ext uri="{FF2B5EF4-FFF2-40B4-BE49-F238E27FC236}">
                <a16:creationId xmlns:a16="http://schemas.microsoft.com/office/drawing/2014/main" id="{6254C9DE-A221-462E-9051-AEB0E7927E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985" y="1646876"/>
            <a:ext cx="3901239" cy="26018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lh6.googleusercontent.com/5RqwQAWCglgRgyfDC9n9nPE3V4jqFZ-FA9vwkFeNacqZ97xI2HaIOa-6nDpx-z9wig77cA114OkaAJ27s80KokeRYUcdF-a1seGLPEkoVuu1DLtFOal1-qjl_zsd1xra-V62">
            <a:extLst>
              <a:ext uri="{FF2B5EF4-FFF2-40B4-BE49-F238E27FC236}">
                <a16:creationId xmlns:a16="http://schemas.microsoft.com/office/drawing/2014/main" id="{FE6901AB-FBEE-4502-8CAC-12CD905177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8064" y="1646876"/>
            <a:ext cx="4017315" cy="265634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6255328" y="1224072"/>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spTree>
    <p:extLst>
      <p:ext uri="{BB962C8B-B14F-4D97-AF65-F5344CB8AC3E}">
        <p14:creationId xmlns:p14="http://schemas.microsoft.com/office/powerpoint/2010/main" val="2179566186"/>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Feature Importance --- </a:t>
            </a:r>
            <a:r>
              <a:rPr lang="en-US" altLang="zh-TW" sz="2400" b="1" dirty="0">
                <a:solidFill>
                  <a:srgbClr val="004D6C"/>
                </a:solidFill>
                <a:latin typeface="+mn-ea"/>
                <a:ea typeface="+mn-ea"/>
                <a:sym typeface="DotumChe" pitchFamily="49" charset="-127"/>
              </a:rPr>
              <a:t>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2238184" y="1139822"/>
            <a:ext cx="18138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Random Forest </a:t>
            </a: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6434169" y="1139822"/>
            <a:ext cx="2130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Gradient Boosting </a:t>
            </a:r>
          </a:p>
        </p:txBody>
      </p:sp>
      <p:pic>
        <p:nvPicPr>
          <p:cNvPr id="12" name="Picture 4" descr="https://lh6.googleusercontent.com/XX2hUPMTM1lt137wJPZce4PaEp1p8mmnEif9rDiXMCp-L-Bvd33PWgwr1oE_iV8daPk5CHbOV2tNb77boIaHnGZtbFOdlGTcXzGGFEPLwRuArfy9QtB7rQlKhCsIOXyxzyMR">
            <a:extLst>
              <a:ext uri="{FF2B5EF4-FFF2-40B4-BE49-F238E27FC236}">
                <a16:creationId xmlns:a16="http://schemas.microsoft.com/office/drawing/2014/main" id="{F2692624-9C4E-446A-A744-E9A9E9361E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65" y="1478376"/>
            <a:ext cx="4147239" cy="276596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ub30VRweSAV8F1nR6SI3AMXbiIEhx9Xe9rwLcLGYqf4mYrqpU7PAGjlhn3BmIBoaT9t7hqwaR6Zu5vr226R3JECWbQoQHKZGhXtaZw6mY1COxb9vEvJjLzwVsw">
            <a:extLst>
              <a:ext uri="{FF2B5EF4-FFF2-40B4-BE49-F238E27FC236}">
                <a16:creationId xmlns:a16="http://schemas.microsoft.com/office/drawing/2014/main" id="{3A604820-41B4-4B3E-9C33-FA79AA34B8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0549" y="1531716"/>
            <a:ext cx="4147240" cy="2765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2644"/>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Feature Importance --- </a:t>
            </a:r>
            <a:r>
              <a:rPr lang="en-US" altLang="zh-TW" sz="2400" b="1" dirty="0">
                <a:solidFill>
                  <a:srgbClr val="004D6C"/>
                </a:solidFill>
                <a:latin typeface="+mn-ea"/>
                <a:ea typeface="+mn-ea"/>
                <a:sym typeface="DotumChe" pitchFamily="49" charset="-127"/>
              </a:rPr>
              <a:t>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2786680" y="1077752"/>
            <a:ext cx="1140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err="1">
                <a:solidFill>
                  <a:srgbClr val="00638A"/>
                </a:solidFill>
                <a:latin typeface="+mn-ea"/>
                <a:ea typeface="+mn-ea"/>
                <a:sym typeface="DotumChe" pitchFamily="49" charset="-127"/>
              </a:rPr>
              <a:t>XGBoost</a:t>
            </a:r>
            <a:r>
              <a:rPr lang="en-US" sz="1600" b="1" dirty="0">
                <a:solidFill>
                  <a:srgbClr val="00638A"/>
                </a:solidFill>
                <a:latin typeface="+mn-ea"/>
                <a:ea typeface="+mn-ea"/>
                <a:sym typeface="DotumChe" pitchFamily="49" charset="-127"/>
              </a:rPr>
              <a:t> </a:t>
            </a: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7001724" y="1080241"/>
            <a:ext cx="12827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err="1">
                <a:solidFill>
                  <a:srgbClr val="00638A"/>
                </a:solidFill>
                <a:latin typeface="+mn-ea"/>
                <a:ea typeface="+mn-ea"/>
                <a:sym typeface="DotumChe" pitchFamily="49" charset="-127"/>
              </a:rPr>
              <a:t>LightGBM</a:t>
            </a:r>
            <a:r>
              <a:rPr lang="en-US" sz="1600" b="1" dirty="0">
                <a:solidFill>
                  <a:srgbClr val="00638A"/>
                </a:solidFill>
                <a:latin typeface="+mn-ea"/>
                <a:ea typeface="+mn-ea"/>
                <a:sym typeface="DotumChe" pitchFamily="49" charset="-127"/>
              </a:rPr>
              <a:t> </a:t>
            </a:r>
          </a:p>
        </p:txBody>
      </p:sp>
      <p:pic>
        <p:nvPicPr>
          <p:cNvPr id="4098" name="Picture 2" descr="https://lh6.googleusercontent.com/lYAQ54i0kuegXN4jwN3telIRFRp0HQ_taTkhmOqEB4gZy2yi1bDPwtqIBgYCPAXAT-GkE2YkaelWUu1bql9F59w9cogvuxcZ89mrxsPdiyqZvZLlg5Ac26m06k_NB17Ipbp6">
            <a:extLst>
              <a:ext uri="{FF2B5EF4-FFF2-40B4-BE49-F238E27FC236}">
                <a16:creationId xmlns:a16="http://schemas.microsoft.com/office/drawing/2014/main" id="{9747EFD7-0126-48E4-B54C-4F508026BC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64" y="1356727"/>
            <a:ext cx="4428605" cy="29536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6.googleusercontent.com/zc3Cbm9Nx5oK8rfGM02OWljLiLG5g59nGzsC_vq8Yvq8F6kVv4pbn_5dUHfbcSQmDlx2gyYwqmefb6tRYZTsWQIwRoXK1i1uH92J1gFwjWwpgvICt0Wu_Dwhqw">
            <a:extLst>
              <a:ext uri="{FF2B5EF4-FFF2-40B4-BE49-F238E27FC236}">
                <a16:creationId xmlns:a16="http://schemas.microsoft.com/office/drawing/2014/main" id="{0FA8D19E-9F86-411F-8E39-8FCBCD66E3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083" y="1416306"/>
            <a:ext cx="4428605" cy="2953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357822"/>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Confusion Matrix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867916" y="1323345"/>
            <a:ext cx="21721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a:t>
            </a:r>
          </a:p>
        </p:txBody>
      </p:sp>
      <p:pic>
        <p:nvPicPr>
          <p:cNvPr id="5122" name="Picture 2" descr="https://lh6.googleusercontent.com/dcUHIv1hwtQRtDM2xBt10Z5LUpYk87tfkuvNTusruSvVQ9FPPX2zkx4buQDd0irbZl3WTSiWbhNdaTSOONt9YuUMH6ujJ3PSZ3YGD5bKQArBXI0zZ-NqvxcDLlpma_6wwmql">
            <a:extLst>
              <a:ext uri="{FF2B5EF4-FFF2-40B4-BE49-F238E27FC236}">
                <a16:creationId xmlns:a16="http://schemas.microsoft.com/office/drawing/2014/main" id="{CD3BA39C-D2B6-4D2D-9412-313A3F0571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708940"/>
            <a:ext cx="2538358" cy="253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lh4.googleusercontent.com/k5Sm1_oiA6f9Or7hFJKqblP6mFrmEFYp8uCbJdu3EylPJmbj_lQsHjLVdVp2QSvA0bST5JC_jHzWCvG1TUcM4SH8c0Awwvb_e5PQmkgLVNIi_tyy7o_loxmksAp697x1wA4x">
            <a:extLst>
              <a:ext uri="{FF2B5EF4-FFF2-40B4-BE49-F238E27FC236}">
                <a16:creationId xmlns:a16="http://schemas.microsoft.com/office/drawing/2014/main" id="{D18EE62C-F18F-4EFE-A2D0-8465F247BA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6076" y="1708940"/>
            <a:ext cx="2319948" cy="254198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221">
            <a:extLst>
              <a:ext uri="{FF2B5EF4-FFF2-40B4-BE49-F238E27FC236}">
                <a16:creationId xmlns:a16="http://schemas.microsoft.com/office/drawing/2014/main" id="{3E7F6DEC-7777-4499-9B1D-8C8576BF9BEE}"/>
              </a:ext>
            </a:extLst>
          </p:cNvPr>
          <p:cNvSpPr>
            <a:spLocks noChangeArrowheads="1"/>
          </p:cNvSpPr>
          <p:nvPr/>
        </p:nvSpPr>
        <p:spPr bwMode="auto">
          <a:xfrm>
            <a:off x="3791337" y="1319173"/>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pic>
        <p:nvPicPr>
          <p:cNvPr id="13" name="Picture 2" descr="https://lh3.googleusercontent.com/0q3kcLh4wlGIwGabxWw6f4DHn1_OJd2F95PKHZlgbHGBsaXmS7kjmi8RDWDxBciyhn1qhTmo2kcamXRoFSm-febtTAFia2xd3V3ga-DoUBxKcQkrMXm8Ncq059i5b27btrSq">
            <a:extLst>
              <a:ext uri="{FF2B5EF4-FFF2-40B4-BE49-F238E27FC236}">
                <a16:creationId xmlns:a16="http://schemas.microsoft.com/office/drawing/2014/main" id="{82F87557-A811-4072-AD56-7E03D85B8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454" y="1628905"/>
            <a:ext cx="2698428" cy="269842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221">
            <a:extLst>
              <a:ext uri="{FF2B5EF4-FFF2-40B4-BE49-F238E27FC236}">
                <a16:creationId xmlns:a16="http://schemas.microsoft.com/office/drawing/2014/main" id="{30D74DAC-BE40-48A0-A211-DE0ABA4AED85}"/>
              </a:ext>
            </a:extLst>
          </p:cNvPr>
          <p:cNvSpPr>
            <a:spLocks noChangeArrowheads="1"/>
          </p:cNvSpPr>
          <p:nvPr/>
        </p:nvSpPr>
        <p:spPr bwMode="auto">
          <a:xfrm>
            <a:off x="6523104" y="1319173"/>
            <a:ext cx="17529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Random Forest</a:t>
            </a:r>
          </a:p>
        </p:txBody>
      </p:sp>
    </p:spTree>
    <p:extLst>
      <p:ext uri="{BB962C8B-B14F-4D97-AF65-F5344CB8AC3E}">
        <p14:creationId xmlns:p14="http://schemas.microsoft.com/office/powerpoint/2010/main" val="1270580377"/>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Confusion Matrix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867916" y="1323345"/>
            <a:ext cx="20697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Gradient Boosting</a:t>
            </a:r>
          </a:p>
        </p:txBody>
      </p:sp>
      <p:sp>
        <p:nvSpPr>
          <p:cNvPr id="12" name="矩形 221">
            <a:extLst>
              <a:ext uri="{FF2B5EF4-FFF2-40B4-BE49-F238E27FC236}">
                <a16:creationId xmlns:a16="http://schemas.microsoft.com/office/drawing/2014/main" id="{3E7F6DEC-7777-4499-9B1D-8C8576BF9BEE}"/>
              </a:ext>
            </a:extLst>
          </p:cNvPr>
          <p:cNvSpPr>
            <a:spLocks noChangeArrowheads="1"/>
          </p:cNvSpPr>
          <p:nvPr/>
        </p:nvSpPr>
        <p:spPr bwMode="auto">
          <a:xfrm>
            <a:off x="4032429" y="1319173"/>
            <a:ext cx="10791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err="1">
                <a:solidFill>
                  <a:srgbClr val="00638A"/>
                </a:solidFill>
                <a:latin typeface="+mn-ea"/>
                <a:ea typeface="+mn-ea"/>
                <a:sym typeface="DotumChe" pitchFamily="49" charset="-127"/>
              </a:rPr>
              <a:t>XGBoost</a:t>
            </a:r>
            <a:endParaRPr lang="en-US" sz="1600" b="1" dirty="0">
              <a:solidFill>
                <a:srgbClr val="00638A"/>
              </a:solidFill>
              <a:latin typeface="+mn-ea"/>
              <a:ea typeface="+mn-ea"/>
              <a:sym typeface="DotumChe" pitchFamily="49" charset="-127"/>
            </a:endParaRPr>
          </a:p>
        </p:txBody>
      </p:sp>
      <p:sp>
        <p:nvSpPr>
          <p:cNvPr id="14" name="矩形 221">
            <a:extLst>
              <a:ext uri="{FF2B5EF4-FFF2-40B4-BE49-F238E27FC236}">
                <a16:creationId xmlns:a16="http://schemas.microsoft.com/office/drawing/2014/main" id="{30D74DAC-BE40-48A0-A211-DE0ABA4AED85}"/>
              </a:ext>
            </a:extLst>
          </p:cNvPr>
          <p:cNvSpPr>
            <a:spLocks noChangeArrowheads="1"/>
          </p:cNvSpPr>
          <p:nvPr/>
        </p:nvSpPr>
        <p:spPr bwMode="auto">
          <a:xfrm>
            <a:off x="6771757" y="1319173"/>
            <a:ext cx="12218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err="1">
                <a:solidFill>
                  <a:srgbClr val="00638A"/>
                </a:solidFill>
                <a:latin typeface="+mn-ea"/>
                <a:ea typeface="+mn-ea"/>
                <a:sym typeface="DotumChe" pitchFamily="49" charset="-127"/>
              </a:rPr>
              <a:t>LightGBM</a:t>
            </a:r>
            <a:endParaRPr lang="en-US" sz="1600" b="1" dirty="0">
              <a:solidFill>
                <a:srgbClr val="00638A"/>
              </a:solidFill>
              <a:latin typeface="+mn-ea"/>
              <a:ea typeface="+mn-ea"/>
              <a:sym typeface="DotumChe" pitchFamily="49" charset="-127"/>
            </a:endParaRPr>
          </a:p>
        </p:txBody>
      </p:sp>
      <p:pic>
        <p:nvPicPr>
          <p:cNvPr id="15" name="Picture 2" descr="https://lh3.googleusercontent.com/F0OYLVWQgGhHabnamtR8JeM0tiUI5KZGdgd8iZ-HjkhxM_zxGH0pnlli4FU8JsBvLIFiIeDcp3Ryqk1-Ik-mMYg1qTE6757hKzL-st7GAxUqQ6v6Rqbj0E9T_h7UmEni6wR_">
            <a:extLst>
              <a:ext uri="{FF2B5EF4-FFF2-40B4-BE49-F238E27FC236}">
                <a16:creationId xmlns:a16="http://schemas.microsoft.com/office/drawing/2014/main" id="{4994C870-9685-4E91-B22A-16671664C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21" y="1657727"/>
            <a:ext cx="2693154" cy="26931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lh6.googleusercontent.com/aJUvXhH8ILlrVjtkSNjloHHGnSQQdOQpKasSoBU3_e5v-OAnDDgqCS0ykgwCPWF1ps6lT9my5Wc8pnnDWjJRdTuU8Q_SP0Vl150hva-ohhZ5uCWgeTEYMvGsPSsvjjE1xqSr">
            <a:extLst>
              <a:ext uri="{FF2B5EF4-FFF2-40B4-BE49-F238E27FC236}">
                <a16:creationId xmlns:a16="http://schemas.microsoft.com/office/drawing/2014/main" id="{45275A65-970E-4D39-8C59-B09B3F956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487" y="1657727"/>
            <a:ext cx="2693154" cy="26931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lh6.googleusercontent.com/p_XEl6_qVxAMUbZYqh1K3Av-yX9-4N5_WopjMTJ9FqlJLd9SDSE9KSEdjn__M5GuZ1RWxSGE7VC4SPYA55TjBRgag6GWogGf6mxbbzfsn4jfms1YjmfhwSHo7hUEHkiYOwej">
            <a:extLst>
              <a:ext uri="{FF2B5EF4-FFF2-40B4-BE49-F238E27FC236}">
                <a16:creationId xmlns:a16="http://schemas.microsoft.com/office/drawing/2014/main" id="{4225DA29-4E19-4BB7-A164-1CEEF2ECD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325" y="1703448"/>
            <a:ext cx="2693154" cy="269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290020"/>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ROC Curve --- opt_score1</a:t>
            </a:r>
            <a:endParaRPr lang="en-US" sz="2400" b="1" dirty="0">
              <a:solidFill>
                <a:srgbClr val="004D6C"/>
              </a:solidFill>
              <a:latin typeface="+mn-ea"/>
              <a:ea typeface="+mn-ea"/>
              <a:sym typeface="DotumChe" pitchFamily="49" charset="-127"/>
            </a:endParaRPr>
          </a:p>
        </p:txBody>
      </p:sp>
      <p:pic>
        <p:nvPicPr>
          <p:cNvPr id="1026" name="Picture 2" descr="https://lh3.googleusercontent.com/NnVngTqDY3GfsghuUIVzFrcBf1u56apvJsLFJ-A0n6lm5MNr6OjfA4WsTBlbrlw4bFd0Virqgcg9ZXA5KBnlIF23O9iqazmjzPetfZlJlld8bxR4atiE3Uh3pQ">
            <a:extLst>
              <a:ext uri="{FF2B5EF4-FFF2-40B4-BE49-F238E27FC236}">
                <a16:creationId xmlns:a16="http://schemas.microsoft.com/office/drawing/2014/main" id="{7DB6E444-B980-4434-8129-B5F17B97B7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7676" y="1120772"/>
            <a:ext cx="5480055" cy="3623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32429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100458" y="940309"/>
            <a:ext cx="5249862" cy="912317"/>
            <a:chOff x="0" y="-82552"/>
            <a:chExt cx="5250472" cy="1248982"/>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28494" y="-82552"/>
              <a:ext cx="494102" cy="124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4495" y="1728580"/>
            <a:ext cx="5249862" cy="985525"/>
            <a:chOff x="0" y="-91766"/>
            <a:chExt cx="5250472" cy="1379437"/>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17256" y="-91766"/>
              <a:ext cx="511738" cy="13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4495" y="2516272"/>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18965" y="-74942"/>
              <a:ext cx="492500"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3501687"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100458" y="156912"/>
            <a:ext cx="5249862" cy="830997"/>
            <a:chOff x="0" y="-57161"/>
            <a:chExt cx="5250472" cy="973657"/>
          </a:xfrm>
        </p:grpSpPr>
        <p:sp>
          <p:nvSpPr>
            <p:cNvPr id="6172" name="矩形 67"/>
            <p:cNvSpPr>
              <a:spLocks noChangeArrowheads="1"/>
            </p:cNvSpPr>
            <p:nvPr/>
          </p:nvSpPr>
          <p:spPr bwMode="auto">
            <a:xfrm>
              <a:off x="0" y="43662"/>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48645" y="-57161"/>
              <a:ext cx="418753"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1210729" cy="399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問題描述</a:t>
              </a:r>
              <a:endParaRPr lang="zh-CN" altLang="en-US" sz="2000" dirty="0">
                <a:solidFill>
                  <a:srgbClr val="000000"/>
                </a:solidFill>
                <a:ea typeface="微软雅黑" pitchFamily="34" charset="-122"/>
              </a:endParaRPr>
            </a:p>
          </p:txBody>
        </p:sp>
      </p:grpSp>
      <p:grpSp>
        <p:nvGrpSpPr>
          <p:cNvPr id="6178" name="Group 34"/>
          <p:cNvGrpSpPr>
            <a:grpSpLocks/>
          </p:cNvGrpSpPr>
          <p:nvPr/>
        </p:nvGrpSpPr>
        <p:grpSpPr bwMode="auto">
          <a:xfrm>
            <a:off x="2586796" y="400892"/>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4495" y="3310026"/>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120" y="-50680"/>
              <a:ext cx="514945"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987452"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1182945403"/>
              </p:ext>
            </p:extLst>
          </p:nvPr>
        </p:nvGraphicFramePr>
        <p:xfrm>
          <a:off x="406481" y="936981"/>
          <a:ext cx="6809656" cy="394208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score1</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0.59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0.92</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1</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0.23</a:t>
                      </a:r>
                      <a:endParaRPr lang="zh-TW" altLang="en-US">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0.59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0.91</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0.08</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0.04</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0.26</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0.99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0.25</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0.60</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0.92</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1</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0.23</a:t>
                      </a:r>
                      <a:endParaRPr lang="zh-TW" altLang="en-US">
                        <a:effectLst/>
                        <a:latin typeface="+mn-ea"/>
                        <a:ea typeface="+mn-ea"/>
                      </a:endParaRPr>
                    </a:p>
                  </a:txBody>
                  <a:tcPr marL="63500" marR="63500" marT="63500" marB="63500"/>
                </a:tc>
                <a:extLst>
                  <a:ext uri="{0D108BD9-81ED-4DB2-BD59-A6C34878D82A}">
                    <a16:rowId xmlns:a16="http://schemas.microsoft.com/office/drawing/2014/main" val="1214778512"/>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DNN-MFSE</a:t>
                      </a:r>
                    </a:p>
                  </a:txBody>
                  <a:tcPr marL="63500" marR="63500" marT="63500" marB="63500"/>
                </a:tc>
                <a:tc>
                  <a:txBody>
                    <a:bodyPr/>
                    <a:lstStyle/>
                    <a:p>
                      <a:pPr algn="r" fontAlgn="t"/>
                      <a:r>
                        <a:rPr lang="zh-TW" altLang="en-US">
                          <a:effectLst/>
                          <a:latin typeface="+mn-ea"/>
                          <a:ea typeface="+mn-ea"/>
                        </a:rPr>
                        <a:t> </a:t>
                      </a: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0.69</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0.26</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0.67</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0.16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0.69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0.43</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4060136325"/>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Gradient</a:t>
                      </a:r>
                    </a:p>
                    <a:p>
                      <a:pPr rtl="0" fontAlgn="t">
                        <a:spcBef>
                          <a:spcPts val="0"/>
                        </a:spcBef>
                        <a:spcAft>
                          <a:spcPts val="0"/>
                        </a:spcAft>
                      </a:pPr>
                      <a:r>
                        <a:rPr lang="en-US" sz="1200" b="0" i="0" u="none" strike="noStrike" dirty="0">
                          <a:solidFill>
                            <a:srgbClr val="000000"/>
                          </a:solidFill>
                          <a:effectLst/>
                          <a:latin typeface="+mn-ea"/>
                          <a:ea typeface="+mn-ea"/>
                        </a:rPr>
                        <a:t>Boosting</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0.75</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0.92</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0.08</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0.05</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0.40</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0.99</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0.25</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3418105680"/>
                  </a:ext>
                </a:extLst>
              </a:tr>
              <a:tr h="492760">
                <a:tc>
                  <a:txBody>
                    <a:bodyPr/>
                    <a:lstStyle/>
                    <a:p>
                      <a:pPr rtl="0" fontAlgn="t">
                        <a:spcBef>
                          <a:spcPts val="0"/>
                        </a:spcBef>
                        <a:spcAft>
                          <a:spcPts val="0"/>
                        </a:spcAft>
                      </a:pPr>
                      <a:r>
                        <a:rPr lang="en-US" sz="1200" b="0" i="0" u="none" strike="noStrike">
                          <a:solidFill>
                            <a:srgbClr val="000000"/>
                          </a:solidFill>
                          <a:effectLst/>
                          <a:latin typeface="+mn-ea"/>
                          <a:ea typeface="+mn-ea"/>
                        </a:rPr>
                        <a:t>XGBoost</a:t>
                      </a:r>
                      <a:endParaRPr 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0.72</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0.27</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0.65</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0.17</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0.72</a:t>
                      </a:r>
                      <a:endParaRPr lang="zh-TW" altLang="en-US"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0.46</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2433333176"/>
                  </a:ext>
                </a:extLst>
              </a:tr>
              <a:tr h="492760">
                <a:tc>
                  <a:txBody>
                    <a:bodyPr/>
                    <a:lstStyle/>
                    <a:p>
                      <a:pPr rtl="0" fontAlgn="t">
                        <a:spcBef>
                          <a:spcPts val="0"/>
                        </a:spcBef>
                        <a:spcAft>
                          <a:spcPts val="0"/>
                        </a:spcAft>
                      </a:pPr>
                      <a:r>
                        <a:rPr lang="en-US" sz="1200" b="0" i="0" u="none" strike="noStrike" dirty="0" err="1">
                          <a:solidFill>
                            <a:srgbClr val="000000"/>
                          </a:solidFill>
                          <a:effectLst/>
                          <a:latin typeface="+mn-ea"/>
                          <a:ea typeface="+mn-ea"/>
                        </a:rPr>
                        <a:t>LightGBM</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0.69</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0.26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0.70</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0.16</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a:solidFill>
                            <a:srgbClr val="000000"/>
                          </a:solidFill>
                          <a:effectLst/>
                          <a:latin typeface="+mn-ea"/>
                          <a:ea typeface="+mn-ea"/>
                        </a:rPr>
                        <a:t>0.69</a:t>
                      </a:r>
                      <a:endParaRPr lang="zh-TW" altLang="en-US">
                        <a:effectLst/>
                        <a:latin typeface="+mn-ea"/>
                        <a:ea typeface="+mn-ea"/>
                      </a:endParaRPr>
                    </a:p>
                  </a:txBody>
                  <a:tcPr marL="63500" marR="63500" marT="63500" marB="63500"/>
                </a:tc>
                <a:tc>
                  <a:txBody>
                    <a:bodyPr/>
                    <a:lstStyle/>
                    <a:p>
                      <a:pPr algn="r" rtl="0" fontAlgn="t">
                        <a:spcBef>
                          <a:spcPts val="0"/>
                        </a:spcBef>
                        <a:spcAft>
                          <a:spcPts val="0"/>
                        </a:spcAft>
                      </a:pPr>
                      <a:r>
                        <a:rPr lang="en-US" altLang="zh-TW" sz="1400" b="0" i="0" u="none" strike="noStrike" dirty="0">
                          <a:solidFill>
                            <a:srgbClr val="000000"/>
                          </a:solidFill>
                          <a:effectLst/>
                          <a:latin typeface="+mn-ea"/>
                          <a:ea typeface="+mn-ea"/>
                        </a:rPr>
                        <a:t>0.47</a:t>
                      </a:r>
                      <a:endParaRPr lang="zh-TW" altLang="en-US" dirty="0">
                        <a:effectLst/>
                        <a:latin typeface="+mn-ea"/>
                        <a:ea typeface="+mn-ea"/>
                      </a:endParaRPr>
                    </a:p>
                  </a:txBody>
                  <a:tcPr marL="63500" marR="63500" marT="63500" marB="63500"/>
                </a:tc>
                <a:extLst>
                  <a:ext uri="{0D108BD9-81ED-4DB2-BD59-A6C34878D82A}">
                    <a16:rowId xmlns:a16="http://schemas.microsoft.com/office/drawing/2014/main" val="3789431975"/>
                  </a:ext>
                </a:extLst>
              </a:tr>
            </a:tbl>
          </a:graphicData>
        </a:graphic>
      </p:graphicFrame>
    </p:spTree>
    <p:extLst>
      <p:ext uri="{BB962C8B-B14F-4D97-AF65-F5344CB8AC3E}">
        <p14:creationId xmlns:p14="http://schemas.microsoft.com/office/powerpoint/2010/main" val="4231988498"/>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571307408"/>
              </p:ext>
            </p:extLst>
          </p:nvPr>
        </p:nvGraphicFramePr>
        <p:xfrm>
          <a:off x="368726" y="1403068"/>
          <a:ext cx="6809655" cy="2691040"/>
        </p:xfrm>
        <a:graphic>
          <a:graphicData uri="http://schemas.openxmlformats.org/drawingml/2006/table">
            <a:tbl>
              <a:tblPr firstRow="1" bandRow="1">
                <a:tableStyleId>{5C22544A-7EE6-4342-B048-85BDC9FD1C3A}</a:tableStyleId>
              </a:tblPr>
              <a:tblGrid>
                <a:gridCol w="949535">
                  <a:extLst>
                    <a:ext uri="{9D8B030D-6E8A-4147-A177-3AD203B41FA5}">
                      <a16:colId xmlns:a16="http://schemas.microsoft.com/office/drawing/2014/main" val="2125539417"/>
                    </a:ext>
                  </a:extLst>
                </a:gridCol>
                <a:gridCol w="837160">
                  <a:extLst>
                    <a:ext uri="{9D8B030D-6E8A-4147-A177-3AD203B41FA5}">
                      <a16:colId xmlns:a16="http://schemas.microsoft.com/office/drawing/2014/main" val="19605854"/>
                    </a:ext>
                  </a:extLst>
                </a:gridCol>
                <a:gridCol w="837160">
                  <a:extLst>
                    <a:ext uri="{9D8B030D-6E8A-4147-A177-3AD203B41FA5}">
                      <a16:colId xmlns:a16="http://schemas.microsoft.com/office/drawing/2014/main" val="2904858175"/>
                    </a:ext>
                  </a:extLst>
                </a:gridCol>
                <a:gridCol w="837160">
                  <a:extLst>
                    <a:ext uri="{9D8B030D-6E8A-4147-A177-3AD203B41FA5}">
                      <a16:colId xmlns:a16="http://schemas.microsoft.com/office/drawing/2014/main" val="2637214348"/>
                    </a:ext>
                  </a:extLst>
                </a:gridCol>
                <a:gridCol w="837160">
                  <a:extLst>
                    <a:ext uri="{9D8B030D-6E8A-4147-A177-3AD203B41FA5}">
                      <a16:colId xmlns:a16="http://schemas.microsoft.com/office/drawing/2014/main" val="3461572779"/>
                    </a:ext>
                  </a:extLst>
                </a:gridCol>
                <a:gridCol w="837160">
                  <a:extLst>
                    <a:ext uri="{9D8B030D-6E8A-4147-A177-3AD203B41FA5}">
                      <a16:colId xmlns:a16="http://schemas.microsoft.com/office/drawing/2014/main" val="458649099"/>
                    </a:ext>
                  </a:extLst>
                </a:gridCol>
                <a:gridCol w="837160">
                  <a:extLst>
                    <a:ext uri="{9D8B030D-6E8A-4147-A177-3AD203B41FA5}">
                      <a16:colId xmlns:a16="http://schemas.microsoft.com/office/drawing/2014/main" val="3993942777"/>
                    </a:ext>
                  </a:extLst>
                </a:gridCol>
                <a:gridCol w="837160">
                  <a:extLst>
                    <a:ext uri="{9D8B030D-6E8A-4147-A177-3AD203B41FA5}">
                      <a16:colId xmlns:a16="http://schemas.microsoft.com/office/drawing/2014/main" val="3705826335"/>
                    </a:ext>
                  </a:extLst>
                </a:gridCol>
              </a:tblGrid>
              <a:tr h="36000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score2</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36000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0.59</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0.92</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1</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-19237</a:t>
                      </a:r>
                      <a:endParaRPr lang="zh-TW" altLang="en-US" sz="1200" dirty="0">
                        <a:effectLst/>
                      </a:endParaRPr>
                    </a:p>
                  </a:txBody>
                  <a:tcPr marL="63500" marR="63500" marT="63500" marB="63500"/>
                </a:tc>
                <a:extLst>
                  <a:ext uri="{0D108BD9-81ED-4DB2-BD59-A6C34878D82A}">
                    <a16:rowId xmlns:a16="http://schemas.microsoft.com/office/drawing/2014/main" val="1066015214"/>
                  </a:ext>
                </a:extLst>
              </a:tr>
              <a:tr h="36000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0.59</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0.91</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0.08</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0.04</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0.26</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0.99</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-18008</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40197356"/>
                  </a:ext>
                </a:extLst>
              </a:tr>
              <a:tr h="36000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0.55</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0.92</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1</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-19238</a:t>
                      </a:r>
                      <a:endParaRPr lang="zh-TW" altLang="en-US" sz="1200" dirty="0">
                        <a:effectLst/>
                      </a:endParaRPr>
                    </a:p>
                  </a:txBody>
                  <a:tcPr marL="63500" marR="63500" marT="63500" marB="63500"/>
                </a:tc>
                <a:extLst>
                  <a:ext uri="{0D108BD9-81ED-4DB2-BD59-A6C34878D82A}">
                    <a16:rowId xmlns:a16="http://schemas.microsoft.com/office/drawing/2014/main" val="1214778512"/>
                  </a:ext>
                </a:extLst>
              </a:tr>
              <a:tr h="360000">
                <a:tc>
                  <a:txBody>
                    <a:bodyPr/>
                    <a:lstStyle/>
                    <a:p>
                      <a:pPr rtl="0" fontAlgn="t">
                        <a:spcBef>
                          <a:spcPts val="0"/>
                        </a:spcBef>
                        <a:spcAft>
                          <a:spcPts val="0"/>
                        </a:spcAft>
                      </a:pPr>
                      <a:r>
                        <a:rPr lang="en-US" sz="1200" b="0" i="0" u="none" strike="noStrike">
                          <a:solidFill>
                            <a:srgbClr val="000000"/>
                          </a:solidFill>
                          <a:effectLst/>
                          <a:latin typeface="+mn-ea"/>
                          <a:ea typeface="+mn-ea"/>
                        </a:rPr>
                        <a:t>XGBoost</a:t>
                      </a:r>
                      <a:endParaRPr 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0.76</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0.72</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0.27</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0.65</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0.17</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0.72</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1167</a:t>
                      </a:r>
                      <a:endParaRPr lang="zh-TW" altLang="en-US" sz="1200" dirty="0">
                        <a:effectLst/>
                      </a:endParaRPr>
                    </a:p>
                  </a:txBody>
                  <a:tcPr marL="63500" marR="63500" marT="63500" marB="63500"/>
                </a:tc>
                <a:extLst>
                  <a:ext uri="{0D108BD9-81ED-4DB2-BD59-A6C34878D82A}">
                    <a16:rowId xmlns:a16="http://schemas.microsoft.com/office/drawing/2014/main" val="2433333176"/>
                  </a:ext>
                </a:extLst>
              </a:tr>
              <a:tr h="360000">
                <a:tc>
                  <a:txBody>
                    <a:bodyPr/>
                    <a:lstStyle/>
                    <a:p>
                      <a:pPr rtl="0" fontAlgn="t">
                        <a:spcBef>
                          <a:spcPts val="0"/>
                        </a:spcBef>
                        <a:spcAft>
                          <a:spcPts val="0"/>
                        </a:spcAft>
                      </a:pPr>
                      <a:r>
                        <a:rPr lang="en-US" sz="1200" b="0" i="0" u="none" strike="noStrike" dirty="0" err="1">
                          <a:solidFill>
                            <a:srgbClr val="000000"/>
                          </a:solidFill>
                          <a:effectLst/>
                          <a:latin typeface="+mn-ea"/>
                          <a:ea typeface="+mn-ea"/>
                        </a:rPr>
                        <a:t>LightGBM</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0.76</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Arial" panose="020B0604020202020204" pitchFamily="34" charset="0"/>
                        </a:rPr>
                        <a:t>0.69</a:t>
                      </a:r>
                      <a:endParaRPr lang="zh-TW" altLang="en-US" sz="120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0.26</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0.70</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0.16</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0.69</a:t>
                      </a:r>
                      <a:endParaRPr lang="zh-TW" altLang="en-US" sz="1200" dirty="0">
                        <a:effectLst/>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Arial" panose="020B0604020202020204" pitchFamily="34" charset="0"/>
                        </a:rPr>
                        <a:t>2316</a:t>
                      </a:r>
                      <a:endParaRPr lang="zh-TW" altLang="en-US" sz="1200" dirty="0">
                        <a:effectLst/>
                      </a:endParaRPr>
                    </a:p>
                  </a:txBody>
                  <a:tcPr marL="63500" marR="63500" marT="63500" marB="63500"/>
                </a:tc>
                <a:extLst>
                  <a:ext uri="{0D108BD9-81ED-4DB2-BD59-A6C34878D82A}">
                    <a16:rowId xmlns:a16="http://schemas.microsoft.com/office/drawing/2014/main" val="3789431975"/>
                  </a:ext>
                </a:extLst>
              </a:tr>
            </a:tbl>
          </a:graphicData>
        </a:graphic>
      </p:graphicFrame>
    </p:spTree>
    <p:extLst>
      <p:ext uri="{BB962C8B-B14F-4D97-AF65-F5344CB8AC3E}">
        <p14:creationId xmlns:p14="http://schemas.microsoft.com/office/powerpoint/2010/main" val="3851752103"/>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341349" y="287664"/>
            <a:ext cx="65314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Deep Feedforward Neural Network</a:t>
            </a:r>
          </a:p>
        </p:txBody>
      </p:sp>
      <p:sp>
        <p:nvSpPr>
          <p:cNvPr id="26" name="Google Shape;1175;gaa1a569118_1_79">
            <a:extLst>
              <a:ext uri="{FF2B5EF4-FFF2-40B4-BE49-F238E27FC236}">
                <a16:creationId xmlns:a16="http://schemas.microsoft.com/office/drawing/2014/main" id="{DBCA8366-D3FC-44A4-A657-F2482395FAA1}"/>
              </a:ext>
            </a:extLst>
          </p:cNvPr>
          <p:cNvSpPr/>
          <p:nvPr/>
        </p:nvSpPr>
        <p:spPr>
          <a:xfrm>
            <a:off x="111825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6;gaa1a569118_1_79">
            <a:extLst>
              <a:ext uri="{FF2B5EF4-FFF2-40B4-BE49-F238E27FC236}">
                <a16:creationId xmlns:a16="http://schemas.microsoft.com/office/drawing/2014/main" id="{12673E60-5489-446F-9C36-FF08E92AFAB5}"/>
              </a:ext>
            </a:extLst>
          </p:cNvPr>
          <p:cNvSpPr/>
          <p:nvPr/>
        </p:nvSpPr>
        <p:spPr>
          <a:xfrm>
            <a:off x="2288800" y="2593600"/>
            <a:ext cx="535200" cy="182700"/>
          </a:xfrm>
          <a:prstGeom prst="rightArrow">
            <a:avLst>
              <a:gd name="adj1" fmla="val 50000"/>
              <a:gd name="adj2" fmla="val 50000"/>
            </a:avLst>
          </a:prstGeom>
          <a:solidFill>
            <a:srgbClr val="047E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7;gaa1a569118_1_79">
            <a:extLst>
              <a:ext uri="{FF2B5EF4-FFF2-40B4-BE49-F238E27FC236}">
                <a16:creationId xmlns:a16="http://schemas.microsoft.com/office/drawing/2014/main" id="{C3998EE7-CD8B-49C6-ACBF-385D025D4F4B}"/>
              </a:ext>
            </a:extLst>
          </p:cNvPr>
          <p:cNvSpPr/>
          <p:nvPr/>
        </p:nvSpPr>
        <p:spPr>
          <a:xfrm>
            <a:off x="330290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8;gaa1a569118_1_79">
            <a:extLst>
              <a:ext uri="{FF2B5EF4-FFF2-40B4-BE49-F238E27FC236}">
                <a16:creationId xmlns:a16="http://schemas.microsoft.com/office/drawing/2014/main" id="{6F665271-2704-4F0D-B325-6ABEE08463AA}"/>
              </a:ext>
            </a:extLst>
          </p:cNvPr>
          <p:cNvSpPr/>
          <p:nvPr/>
        </p:nvSpPr>
        <p:spPr>
          <a:xfrm>
            <a:off x="355975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9;gaa1a569118_1_79">
            <a:extLst>
              <a:ext uri="{FF2B5EF4-FFF2-40B4-BE49-F238E27FC236}">
                <a16:creationId xmlns:a16="http://schemas.microsoft.com/office/drawing/2014/main" id="{A955B510-BE69-4DC0-B2C8-9F041A30300F}"/>
              </a:ext>
            </a:extLst>
          </p:cNvPr>
          <p:cNvSpPr/>
          <p:nvPr/>
        </p:nvSpPr>
        <p:spPr>
          <a:xfrm>
            <a:off x="3820825"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0;gaa1a569118_1_79">
            <a:extLst>
              <a:ext uri="{FF2B5EF4-FFF2-40B4-BE49-F238E27FC236}">
                <a16:creationId xmlns:a16="http://schemas.microsoft.com/office/drawing/2014/main" id="{1F9ECBDB-B4BC-42D5-8EDA-587835EBE150}"/>
              </a:ext>
            </a:extLst>
          </p:cNvPr>
          <p:cNvSpPr/>
          <p:nvPr/>
        </p:nvSpPr>
        <p:spPr>
          <a:xfrm>
            <a:off x="4077675"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81;gaa1a569118_1_79">
            <a:extLst>
              <a:ext uri="{FF2B5EF4-FFF2-40B4-BE49-F238E27FC236}">
                <a16:creationId xmlns:a16="http://schemas.microsoft.com/office/drawing/2014/main" id="{8F6D89D7-2032-43C2-BF8A-96861B750FDE}"/>
              </a:ext>
            </a:extLst>
          </p:cNvPr>
          <p:cNvSpPr/>
          <p:nvPr/>
        </p:nvSpPr>
        <p:spPr>
          <a:xfrm>
            <a:off x="430830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2;gaa1a569118_1_79">
            <a:extLst>
              <a:ext uri="{FF2B5EF4-FFF2-40B4-BE49-F238E27FC236}">
                <a16:creationId xmlns:a16="http://schemas.microsoft.com/office/drawing/2014/main" id="{110E028E-8E70-42F8-820F-9FBFFC311725}"/>
              </a:ext>
            </a:extLst>
          </p:cNvPr>
          <p:cNvSpPr/>
          <p:nvPr/>
        </p:nvSpPr>
        <p:spPr>
          <a:xfrm>
            <a:off x="4565150" y="1501275"/>
            <a:ext cx="678900" cy="2480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83;gaa1a569118_1_79">
            <a:extLst>
              <a:ext uri="{FF2B5EF4-FFF2-40B4-BE49-F238E27FC236}">
                <a16:creationId xmlns:a16="http://schemas.microsoft.com/office/drawing/2014/main" id="{3974DA69-AC48-4B41-9F18-BE9D1947715F}"/>
              </a:ext>
            </a:extLst>
          </p:cNvPr>
          <p:cNvSpPr txBox="1"/>
          <p:nvPr/>
        </p:nvSpPr>
        <p:spPr>
          <a:xfrm>
            <a:off x="1138250" y="4203550"/>
            <a:ext cx="70209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n-ea"/>
                <a:ea typeface="+mn-ea"/>
                <a:cs typeface="DotumChe"/>
                <a:sym typeface="DotumChe"/>
              </a:rPr>
              <a:t>177		      →  H  →  H  →  ...  →  H  →                         2                       </a:t>
            </a:r>
            <a:endParaRPr sz="1800" dirty="0">
              <a:latin typeface="+mn-ea"/>
              <a:ea typeface="+mn-ea"/>
              <a:cs typeface="DotumChe"/>
              <a:sym typeface="DotumChe"/>
            </a:endParaRPr>
          </a:p>
        </p:txBody>
      </p:sp>
      <p:sp>
        <p:nvSpPr>
          <p:cNvPr id="35" name="Google Shape;1184;gaa1a569118_1_79">
            <a:extLst>
              <a:ext uri="{FF2B5EF4-FFF2-40B4-BE49-F238E27FC236}">
                <a16:creationId xmlns:a16="http://schemas.microsoft.com/office/drawing/2014/main" id="{65F1E31D-2015-479B-84AE-5CDB5D71FDE9}"/>
              </a:ext>
            </a:extLst>
          </p:cNvPr>
          <p:cNvSpPr txBox="1"/>
          <p:nvPr/>
        </p:nvSpPr>
        <p:spPr>
          <a:xfrm>
            <a:off x="3481550" y="1955850"/>
            <a:ext cx="1762500" cy="1815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800" dirty="0"/>
              <a:t>Linear + </a:t>
            </a:r>
            <a:r>
              <a:rPr lang="en-US" sz="1800" dirty="0" err="1"/>
              <a:t>Relu</a:t>
            </a:r>
            <a:endParaRPr sz="1800" dirty="0"/>
          </a:p>
          <a:p>
            <a:pPr marL="0" marR="0" lvl="0" indent="0" algn="l" rtl="0">
              <a:lnSpc>
                <a:spcPct val="100000"/>
              </a:lnSpc>
              <a:spcBef>
                <a:spcPts val="0"/>
              </a:spcBef>
              <a:spcAft>
                <a:spcPts val="0"/>
              </a:spcAft>
              <a:buNone/>
            </a:pPr>
            <a:endParaRPr dirty="0"/>
          </a:p>
        </p:txBody>
      </p:sp>
      <p:sp>
        <p:nvSpPr>
          <p:cNvPr id="36" name="Google Shape;1185;gaa1a569118_1_79">
            <a:extLst>
              <a:ext uri="{FF2B5EF4-FFF2-40B4-BE49-F238E27FC236}">
                <a16:creationId xmlns:a16="http://schemas.microsoft.com/office/drawing/2014/main" id="{BB2D67B1-1741-4846-A911-98079EBC639A}"/>
              </a:ext>
            </a:extLst>
          </p:cNvPr>
          <p:cNvSpPr/>
          <p:nvPr/>
        </p:nvSpPr>
        <p:spPr>
          <a:xfrm>
            <a:off x="7467225" y="2121525"/>
            <a:ext cx="461700" cy="461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6;gaa1a569118_1_79">
            <a:extLst>
              <a:ext uri="{FF2B5EF4-FFF2-40B4-BE49-F238E27FC236}">
                <a16:creationId xmlns:a16="http://schemas.microsoft.com/office/drawing/2014/main" id="{E59D574E-715C-4CF5-A29D-A3FD80487BCE}"/>
              </a:ext>
            </a:extLst>
          </p:cNvPr>
          <p:cNvSpPr/>
          <p:nvPr/>
        </p:nvSpPr>
        <p:spPr>
          <a:xfrm>
            <a:off x="7467225" y="2867750"/>
            <a:ext cx="461700" cy="461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7;gaa1a569118_1_79">
            <a:extLst>
              <a:ext uri="{FF2B5EF4-FFF2-40B4-BE49-F238E27FC236}">
                <a16:creationId xmlns:a16="http://schemas.microsoft.com/office/drawing/2014/main" id="{3E378162-A49C-44BC-8331-1D21C7C2AD57}"/>
              </a:ext>
            </a:extLst>
          </p:cNvPr>
          <p:cNvSpPr/>
          <p:nvPr/>
        </p:nvSpPr>
        <p:spPr>
          <a:xfrm>
            <a:off x="6070375" y="2632800"/>
            <a:ext cx="535200" cy="182700"/>
          </a:xfrm>
          <a:prstGeom prst="rightArrow">
            <a:avLst>
              <a:gd name="adj1" fmla="val 50000"/>
              <a:gd name="adj2" fmla="val 50000"/>
            </a:avLst>
          </a:prstGeom>
          <a:solidFill>
            <a:srgbClr val="047E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8;gaa1a569118_1_79">
            <a:extLst>
              <a:ext uri="{FF2B5EF4-FFF2-40B4-BE49-F238E27FC236}">
                <a16:creationId xmlns:a16="http://schemas.microsoft.com/office/drawing/2014/main" id="{62B386E2-076B-41BE-9E18-5C7F0B33FAB9}"/>
              </a:ext>
            </a:extLst>
          </p:cNvPr>
          <p:cNvSpPr txBox="1"/>
          <p:nvPr/>
        </p:nvSpPr>
        <p:spPr>
          <a:xfrm>
            <a:off x="1118250" y="857044"/>
            <a:ext cx="11382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n-ea"/>
                <a:ea typeface="+mn-ea"/>
                <a:cs typeface="DotumChe"/>
                <a:sym typeface="DotumChe"/>
              </a:rPr>
              <a:t>Input Layer</a:t>
            </a:r>
            <a:endParaRPr sz="1600" dirty="0">
              <a:latin typeface="+mn-ea"/>
              <a:ea typeface="+mn-ea"/>
              <a:cs typeface="DotumChe"/>
              <a:sym typeface="DotumChe"/>
            </a:endParaRPr>
          </a:p>
        </p:txBody>
      </p:sp>
      <p:sp>
        <p:nvSpPr>
          <p:cNvPr id="40" name="Google Shape;1189;gaa1a569118_1_79">
            <a:extLst>
              <a:ext uri="{FF2B5EF4-FFF2-40B4-BE49-F238E27FC236}">
                <a16:creationId xmlns:a16="http://schemas.microsoft.com/office/drawing/2014/main" id="{0988885F-32F1-42A2-B076-52AFD4435BA3}"/>
              </a:ext>
            </a:extLst>
          </p:cNvPr>
          <p:cNvSpPr txBox="1"/>
          <p:nvPr/>
        </p:nvSpPr>
        <p:spPr>
          <a:xfrm>
            <a:off x="3578900" y="1011575"/>
            <a:ext cx="15156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n-ea"/>
                <a:ea typeface="+mn-ea"/>
                <a:cs typeface="DotumChe"/>
                <a:sym typeface="DotumChe"/>
              </a:rPr>
              <a:t>Hidden Layer</a:t>
            </a:r>
            <a:endParaRPr sz="1600" dirty="0">
              <a:latin typeface="+mn-ea"/>
              <a:ea typeface="+mn-ea"/>
              <a:cs typeface="DotumChe"/>
              <a:sym typeface="DotumChe"/>
            </a:endParaRPr>
          </a:p>
        </p:txBody>
      </p:sp>
      <p:sp>
        <p:nvSpPr>
          <p:cNvPr id="41" name="Google Shape;1190;gaa1a569118_1_79">
            <a:extLst>
              <a:ext uri="{FF2B5EF4-FFF2-40B4-BE49-F238E27FC236}">
                <a16:creationId xmlns:a16="http://schemas.microsoft.com/office/drawing/2014/main" id="{E0636CA0-1767-4B90-9AD0-36357B974180}"/>
              </a:ext>
            </a:extLst>
          </p:cNvPr>
          <p:cNvSpPr txBox="1"/>
          <p:nvPr/>
        </p:nvSpPr>
        <p:spPr>
          <a:xfrm>
            <a:off x="6890500" y="1011575"/>
            <a:ext cx="15156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mn-ea"/>
                <a:ea typeface="+mn-ea"/>
                <a:cs typeface="DotumChe"/>
                <a:sym typeface="DotumChe"/>
              </a:rPr>
              <a:t>Output Layer</a:t>
            </a:r>
            <a:endParaRPr sz="1600" dirty="0">
              <a:latin typeface="+mn-ea"/>
              <a:ea typeface="+mn-ea"/>
              <a:cs typeface="DotumChe"/>
              <a:sym typeface="DotumChe"/>
            </a:endParaRPr>
          </a:p>
        </p:txBody>
      </p:sp>
    </p:spTree>
    <p:extLst>
      <p:ext uri="{BB962C8B-B14F-4D97-AF65-F5344CB8AC3E}">
        <p14:creationId xmlns:p14="http://schemas.microsoft.com/office/powerpoint/2010/main" val="3890302144"/>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328283" y="285507"/>
            <a:ext cx="7368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Loss Function 1: Mean False Error (MFE)</a:t>
            </a:r>
          </a:p>
        </p:txBody>
      </p:sp>
      <p:pic>
        <p:nvPicPr>
          <p:cNvPr id="24" name="Google Shape;1201;gaa1a569118_1_69">
            <a:extLst>
              <a:ext uri="{FF2B5EF4-FFF2-40B4-BE49-F238E27FC236}">
                <a16:creationId xmlns:a16="http://schemas.microsoft.com/office/drawing/2014/main" id="{7FEA3C9E-C4EF-4B95-8F6A-B39B6E199FC8}"/>
              </a:ext>
            </a:extLst>
          </p:cNvPr>
          <p:cNvPicPr preferRelativeResize="0"/>
          <p:nvPr/>
        </p:nvPicPr>
        <p:blipFill>
          <a:blip r:embed="rId2">
            <a:alphaModFix/>
          </a:blip>
          <a:stretch>
            <a:fillRect/>
          </a:stretch>
        </p:blipFill>
        <p:spPr>
          <a:xfrm>
            <a:off x="453576" y="1257250"/>
            <a:ext cx="4153899" cy="1314500"/>
          </a:xfrm>
          <a:prstGeom prst="rect">
            <a:avLst/>
          </a:prstGeom>
          <a:noFill/>
          <a:ln>
            <a:noFill/>
          </a:ln>
        </p:spPr>
      </p:pic>
      <p:pic>
        <p:nvPicPr>
          <p:cNvPr id="25" name="Google Shape;1202;gaa1a569118_1_69">
            <a:extLst>
              <a:ext uri="{FF2B5EF4-FFF2-40B4-BE49-F238E27FC236}">
                <a16:creationId xmlns:a16="http://schemas.microsoft.com/office/drawing/2014/main" id="{52B5488E-CE9C-4E01-B4A2-C4B6252F295A}"/>
              </a:ext>
            </a:extLst>
          </p:cNvPr>
          <p:cNvPicPr preferRelativeResize="0"/>
          <p:nvPr/>
        </p:nvPicPr>
        <p:blipFill>
          <a:blip r:embed="rId3">
            <a:alphaModFix/>
          </a:blip>
          <a:stretch>
            <a:fillRect/>
          </a:stretch>
        </p:blipFill>
        <p:spPr>
          <a:xfrm>
            <a:off x="453576" y="2896270"/>
            <a:ext cx="4938899" cy="1153691"/>
          </a:xfrm>
          <a:prstGeom prst="rect">
            <a:avLst/>
          </a:prstGeom>
          <a:noFill/>
          <a:ln>
            <a:noFill/>
          </a:ln>
        </p:spPr>
      </p:pic>
      <p:pic>
        <p:nvPicPr>
          <p:cNvPr id="42" name="Google Shape;1204;gaa1a569118_1_69">
            <a:extLst>
              <a:ext uri="{FF2B5EF4-FFF2-40B4-BE49-F238E27FC236}">
                <a16:creationId xmlns:a16="http://schemas.microsoft.com/office/drawing/2014/main" id="{95A1FD5E-C27E-41C9-89AD-F0204B7A3AB7}"/>
              </a:ext>
            </a:extLst>
          </p:cNvPr>
          <p:cNvPicPr preferRelativeResize="0"/>
          <p:nvPr/>
        </p:nvPicPr>
        <p:blipFill>
          <a:blip r:embed="rId4">
            <a:alphaModFix/>
          </a:blip>
          <a:stretch>
            <a:fillRect/>
          </a:stretch>
        </p:blipFill>
        <p:spPr>
          <a:xfrm>
            <a:off x="5392475" y="2247230"/>
            <a:ext cx="3432124" cy="1462476"/>
          </a:xfrm>
          <a:prstGeom prst="rect">
            <a:avLst/>
          </a:prstGeom>
          <a:noFill/>
          <a:ln>
            <a:noFill/>
          </a:ln>
        </p:spPr>
      </p:pic>
    </p:spTree>
    <p:extLst>
      <p:ext uri="{BB962C8B-B14F-4D97-AF65-F5344CB8AC3E}">
        <p14:creationId xmlns:p14="http://schemas.microsoft.com/office/powerpoint/2010/main" val="3530742182"/>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460" y="287665"/>
            <a:ext cx="7893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Deep Feedforward Neural Network - MSFE</a:t>
            </a:r>
          </a:p>
        </p:txBody>
      </p:sp>
      <p:sp>
        <p:nvSpPr>
          <p:cNvPr id="9" name="Google Shape;1214;gaa1a569118_1_60">
            <a:extLst>
              <a:ext uri="{FF2B5EF4-FFF2-40B4-BE49-F238E27FC236}">
                <a16:creationId xmlns:a16="http://schemas.microsoft.com/office/drawing/2014/main" id="{A9FC3336-B207-4EFF-A994-4DF16C6E0711}"/>
              </a:ext>
            </a:extLst>
          </p:cNvPr>
          <p:cNvSpPr txBox="1"/>
          <p:nvPr/>
        </p:nvSpPr>
        <p:spPr>
          <a:xfrm>
            <a:off x="402210" y="1171050"/>
            <a:ext cx="5449800" cy="2801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otumChe"/>
              <a:buAutoNum type="arabicPeriod"/>
            </a:pPr>
            <a:r>
              <a:rPr lang="en-US" sz="1800" dirty="0">
                <a:latin typeface="+mn-ea"/>
                <a:ea typeface="+mn-ea"/>
                <a:cs typeface="DotumChe"/>
                <a:sym typeface="DotumChe"/>
              </a:rPr>
              <a:t>Learning Rate: </a:t>
            </a:r>
            <a:endParaRPr sz="1800" dirty="0">
              <a:latin typeface="+mn-ea"/>
              <a:ea typeface="+mn-ea"/>
              <a:cs typeface="DotumChe"/>
              <a:sym typeface="DotumChe"/>
            </a:endParaRPr>
          </a:p>
          <a:p>
            <a:pPr marL="914400" lvl="1" indent="-342900" algn="l" rtl="0">
              <a:spcBef>
                <a:spcPts val="0"/>
              </a:spcBef>
              <a:spcAft>
                <a:spcPts val="0"/>
              </a:spcAft>
              <a:buSzPts val="1800"/>
              <a:buFont typeface="DotumChe"/>
              <a:buAutoNum type="alphaLcPeriod"/>
            </a:pPr>
            <a:r>
              <a:rPr lang="en-US" sz="1800" dirty="0">
                <a:latin typeface="+mn-ea"/>
                <a:ea typeface="+mn-ea"/>
                <a:cs typeface="DotumChe"/>
                <a:sym typeface="DotumChe"/>
              </a:rPr>
              <a:t>0.000001 ~ 0.1 (</a:t>
            </a:r>
            <a:r>
              <a:rPr lang="en-US" sz="1800" dirty="0" err="1">
                <a:latin typeface="+mn-ea"/>
                <a:ea typeface="+mn-ea"/>
                <a:cs typeface="DotumChe"/>
                <a:sym typeface="DotumChe"/>
              </a:rPr>
              <a:t>四個</a:t>
            </a:r>
            <a:r>
              <a:rPr lang="en-US" sz="1800" dirty="0">
                <a:latin typeface="+mn-ea"/>
                <a:ea typeface="+mn-ea"/>
                <a:cs typeface="DotumChe"/>
                <a:sym typeface="DotumChe"/>
              </a:rPr>
              <a:t>)</a:t>
            </a:r>
            <a:endParaRPr sz="1800" dirty="0">
              <a:latin typeface="+mn-ea"/>
              <a:ea typeface="+mn-ea"/>
              <a:cs typeface="DotumChe"/>
              <a:sym typeface="DotumChe"/>
            </a:endParaRPr>
          </a:p>
          <a:p>
            <a:pPr marL="914400" lvl="0" indent="0" algn="l" rtl="0">
              <a:spcBef>
                <a:spcPts val="0"/>
              </a:spcBef>
              <a:spcAft>
                <a:spcPts val="0"/>
              </a:spcAft>
              <a:buNone/>
            </a:pPr>
            <a:endParaRPr sz="1800" dirty="0">
              <a:latin typeface="+mn-ea"/>
              <a:ea typeface="+mn-ea"/>
              <a:cs typeface="DotumChe"/>
              <a:sym typeface="DotumChe"/>
            </a:endParaRPr>
          </a:p>
          <a:p>
            <a:pPr marL="457200" lvl="0" indent="-342900" algn="l" rtl="0">
              <a:spcBef>
                <a:spcPts val="0"/>
              </a:spcBef>
              <a:spcAft>
                <a:spcPts val="0"/>
              </a:spcAft>
              <a:buSzPts val="1800"/>
              <a:buFont typeface="DotumChe"/>
              <a:buAutoNum type="arabicPeriod"/>
            </a:pPr>
            <a:r>
              <a:rPr lang="en-US" sz="1800" dirty="0">
                <a:latin typeface="+mn-ea"/>
                <a:ea typeface="+mn-ea"/>
                <a:cs typeface="DotumChe"/>
                <a:sym typeface="DotumChe"/>
              </a:rPr>
              <a:t>Number of Nodes</a:t>
            </a:r>
            <a:endParaRPr sz="1800" dirty="0">
              <a:latin typeface="+mn-ea"/>
              <a:ea typeface="+mn-ea"/>
              <a:cs typeface="DotumChe"/>
              <a:sym typeface="DotumChe"/>
            </a:endParaRPr>
          </a:p>
          <a:p>
            <a:pPr marL="914400" lvl="1" indent="-342900" algn="l" rtl="0">
              <a:spcBef>
                <a:spcPts val="0"/>
              </a:spcBef>
              <a:spcAft>
                <a:spcPts val="0"/>
              </a:spcAft>
              <a:buSzPts val="1800"/>
              <a:buFont typeface="DotumChe"/>
              <a:buAutoNum type="alphaLcPeriod"/>
            </a:pPr>
            <a:r>
              <a:rPr lang="en-US" sz="1800" dirty="0">
                <a:latin typeface="+mn-ea"/>
                <a:ea typeface="+mn-ea"/>
                <a:cs typeface="DotumChe"/>
                <a:sym typeface="DotumChe"/>
              </a:rPr>
              <a:t>177, 354, 531, 708 </a:t>
            </a:r>
            <a:r>
              <a:rPr lang="en-US" sz="1800" dirty="0">
                <a:solidFill>
                  <a:schemeClr val="dk1"/>
                </a:solidFill>
                <a:latin typeface="+mn-ea"/>
                <a:ea typeface="+mn-ea"/>
                <a:cs typeface="DotumChe"/>
                <a:sym typeface="DotumChe"/>
              </a:rPr>
              <a:t>(</a:t>
            </a:r>
            <a:r>
              <a:rPr lang="en-US" sz="1800" dirty="0" err="1">
                <a:solidFill>
                  <a:schemeClr val="dk1"/>
                </a:solidFill>
                <a:latin typeface="+mn-ea"/>
                <a:ea typeface="+mn-ea"/>
                <a:cs typeface="DotumChe"/>
                <a:sym typeface="DotumChe"/>
              </a:rPr>
              <a:t>四個</a:t>
            </a:r>
            <a:r>
              <a:rPr lang="en-US" sz="1800" dirty="0">
                <a:solidFill>
                  <a:schemeClr val="dk1"/>
                </a:solidFill>
                <a:latin typeface="+mn-ea"/>
                <a:ea typeface="+mn-ea"/>
                <a:cs typeface="DotumChe"/>
                <a:sym typeface="DotumChe"/>
              </a:rPr>
              <a:t>)</a:t>
            </a:r>
            <a:endParaRPr sz="1800" dirty="0">
              <a:latin typeface="+mn-ea"/>
              <a:ea typeface="+mn-ea"/>
              <a:cs typeface="DotumChe"/>
              <a:sym typeface="DotumChe"/>
            </a:endParaRPr>
          </a:p>
          <a:p>
            <a:pPr marL="914400" lvl="0" indent="0" algn="l" rtl="0">
              <a:spcBef>
                <a:spcPts val="0"/>
              </a:spcBef>
              <a:spcAft>
                <a:spcPts val="0"/>
              </a:spcAft>
              <a:buNone/>
            </a:pPr>
            <a:endParaRPr sz="1800" dirty="0">
              <a:latin typeface="+mn-ea"/>
              <a:ea typeface="+mn-ea"/>
              <a:cs typeface="DotumChe"/>
              <a:sym typeface="DotumChe"/>
            </a:endParaRPr>
          </a:p>
          <a:p>
            <a:pPr marL="457200" lvl="0" indent="-342900" algn="l" rtl="0">
              <a:spcBef>
                <a:spcPts val="0"/>
              </a:spcBef>
              <a:spcAft>
                <a:spcPts val="0"/>
              </a:spcAft>
              <a:buSzPts val="1800"/>
              <a:buFont typeface="DotumChe"/>
              <a:buAutoNum type="arabicPeriod"/>
            </a:pPr>
            <a:r>
              <a:rPr lang="en-US" sz="1800" dirty="0">
                <a:latin typeface="+mn-ea"/>
                <a:ea typeface="+mn-ea"/>
                <a:cs typeface="DotumChe"/>
                <a:sym typeface="DotumChe"/>
              </a:rPr>
              <a:t>Number of Hidden Layers:</a:t>
            </a:r>
            <a:endParaRPr sz="1800" dirty="0">
              <a:latin typeface="+mn-ea"/>
              <a:ea typeface="+mn-ea"/>
              <a:cs typeface="DotumChe"/>
              <a:sym typeface="DotumChe"/>
            </a:endParaRPr>
          </a:p>
          <a:p>
            <a:pPr marL="914400" lvl="1" indent="-342900" algn="l" rtl="0">
              <a:spcBef>
                <a:spcPts val="0"/>
              </a:spcBef>
              <a:spcAft>
                <a:spcPts val="0"/>
              </a:spcAft>
              <a:buSzPts val="1800"/>
              <a:buFont typeface="DotumChe"/>
              <a:buAutoNum type="alphaLcPeriod"/>
            </a:pPr>
            <a:r>
              <a:rPr lang="en-US" sz="1800" dirty="0">
                <a:latin typeface="+mn-ea"/>
                <a:ea typeface="+mn-ea"/>
                <a:cs typeface="DotumChe"/>
                <a:sym typeface="DotumChe"/>
              </a:rPr>
              <a:t>1, 2, 3, 4  </a:t>
            </a:r>
            <a:r>
              <a:rPr lang="en-US" sz="1800" dirty="0">
                <a:solidFill>
                  <a:schemeClr val="dk1"/>
                </a:solidFill>
                <a:latin typeface="+mn-ea"/>
                <a:ea typeface="+mn-ea"/>
                <a:cs typeface="DotumChe"/>
                <a:sym typeface="DotumChe"/>
              </a:rPr>
              <a:t>(</a:t>
            </a:r>
            <a:r>
              <a:rPr lang="en-US" sz="1800" dirty="0" err="1">
                <a:solidFill>
                  <a:schemeClr val="dk1"/>
                </a:solidFill>
                <a:latin typeface="+mn-ea"/>
                <a:ea typeface="+mn-ea"/>
                <a:cs typeface="DotumChe"/>
                <a:sym typeface="DotumChe"/>
              </a:rPr>
              <a:t>四個</a:t>
            </a:r>
            <a:r>
              <a:rPr lang="en-US" sz="1800" dirty="0">
                <a:solidFill>
                  <a:schemeClr val="dk1"/>
                </a:solidFill>
                <a:latin typeface="+mn-ea"/>
                <a:ea typeface="+mn-ea"/>
                <a:cs typeface="DotumChe"/>
                <a:sym typeface="DotumChe"/>
              </a:rPr>
              <a:t>)</a:t>
            </a:r>
            <a:endParaRPr sz="1800" dirty="0">
              <a:latin typeface="+mn-ea"/>
              <a:ea typeface="+mn-ea"/>
              <a:cs typeface="DotumChe"/>
              <a:sym typeface="DotumChe"/>
            </a:endParaRPr>
          </a:p>
        </p:txBody>
      </p:sp>
    </p:spTree>
    <p:extLst>
      <p:ext uri="{BB962C8B-B14F-4D97-AF65-F5344CB8AC3E}">
        <p14:creationId xmlns:p14="http://schemas.microsoft.com/office/powerpoint/2010/main" val="3764651507"/>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460" y="287665"/>
            <a:ext cx="78939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Deep Feedforward Neural Network - MSFE</a:t>
            </a:r>
          </a:p>
        </p:txBody>
      </p:sp>
      <p:pic>
        <p:nvPicPr>
          <p:cNvPr id="7" name="Google Shape;1224;gaa1a569118_1_115">
            <a:extLst>
              <a:ext uri="{FF2B5EF4-FFF2-40B4-BE49-F238E27FC236}">
                <a16:creationId xmlns:a16="http://schemas.microsoft.com/office/drawing/2014/main" id="{230D7D57-FD78-45C4-9C89-B414658FE9EC}"/>
              </a:ext>
            </a:extLst>
          </p:cNvPr>
          <p:cNvPicPr preferRelativeResize="0"/>
          <p:nvPr/>
        </p:nvPicPr>
        <p:blipFill>
          <a:blip r:embed="rId2">
            <a:alphaModFix/>
          </a:blip>
          <a:stretch>
            <a:fillRect/>
          </a:stretch>
        </p:blipFill>
        <p:spPr>
          <a:xfrm>
            <a:off x="627710" y="1089320"/>
            <a:ext cx="2824075" cy="3091625"/>
          </a:xfrm>
          <a:prstGeom prst="rect">
            <a:avLst/>
          </a:prstGeom>
          <a:noFill/>
          <a:ln>
            <a:noFill/>
          </a:ln>
        </p:spPr>
      </p:pic>
      <p:pic>
        <p:nvPicPr>
          <p:cNvPr id="8" name="Google Shape;1225;gaa1a569118_1_115">
            <a:extLst>
              <a:ext uri="{FF2B5EF4-FFF2-40B4-BE49-F238E27FC236}">
                <a16:creationId xmlns:a16="http://schemas.microsoft.com/office/drawing/2014/main" id="{84F90F8E-6E1B-41E9-AF0E-9979B3CD8E71}"/>
              </a:ext>
            </a:extLst>
          </p:cNvPr>
          <p:cNvPicPr preferRelativeResize="0"/>
          <p:nvPr/>
        </p:nvPicPr>
        <p:blipFill>
          <a:blip r:embed="rId3">
            <a:alphaModFix/>
          </a:blip>
          <a:stretch>
            <a:fillRect/>
          </a:stretch>
        </p:blipFill>
        <p:spPr>
          <a:xfrm>
            <a:off x="4506205" y="2002625"/>
            <a:ext cx="2763342" cy="1138250"/>
          </a:xfrm>
          <a:prstGeom prst="rect">
            <a:avLst/>
          </a:prstGeom>
          <a:noFill/>
          <a:ln>
            <a:noFill/>
          </a:ln>
        </p:spPr>
      </p:pic>
    </p:spTree>
    <p:extLst>
      <p:ext uri="{BB962C8B-B14F-4D97-AF65-F5344CB8AC3E}">
        <p14:creationId xmlns:p14="http://schemas.microsoft.com/office/powerpoint/2010/main" val="1111111833"/>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直角三角形 39"/>
          <p:cNvSpPr>
            <a:spLocks noChangeArrowheads="1"/>
          </p:cNvSpPr>
          <p:nvPr/>
        </p:nvSpPr>
        <p:spPr bwMode="auto">
          <a:xfrm flipH="1">
            <a:off x="762002" y="3800476"/>
            <a:ext cx="8381998" cy="1343024"/>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426289" y="288121"/>
            <a:ext cx="51315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TW" sz="2800" b="1" dirty="0">
                <a:solidFill>
                  <a:srgbClr val="005374"/>
                </a:solidFill>
                <a:latin typeface="+mn-ea"/>
                <a:ea typeface="+mn-ea"/>
                <a:sym typeface="DotumChe" pitchFamily="49" charset="-127"/>
              </a:rPr>
              <a:t>Loss Function 2: Focal Loss </a:t>
            </a:r>
          </a:p>
          <a:p>
            <a:r>
              <a:rPr lang="en-US" altLang="zh-TW" sz="2800" b="1" dirty="0">
                <a:solidFill>
                  <a:srgbClr val="005374"/>
                </a:solidFill>
                <a:latin typeface="+mn-ea"/>
                <a:ea typeface="+mn-ea"/>
                <a:sym typeface="DotumChe" pitchFamily="49" charset="-127"/>
              </a:rPr>
              <a:t>- an improved </a:t>
            </a:r>
            <a:r>
              <a:rPr lang="en-US" altLang="zh-TW" sz="2800" b="1" dirty="0" err="1">
                <a:solidFill>
                  <a:srgbClr val="005374"/>
                </a:solidFill>
                <a:latin typeface="+mn-ea"/>
                <a:ea typeface="+mn-ea"/>
                <a:sym typeface="DotumChe" pitchFamily="49" charset="-127"/>
              </a:rPr>
              <a:t>BCELoss</a:t>
            </a:r>
            <a:endParaRPr lang="en-US" altLang="zh-TW" sz="2800" b="1" dirty="0">
              <a:solidFill>
                <a:srgbClr val="005374"/>
              </a:solidFill>
              <a:latin typeface="+mn-ea"/>
              <a:ea typeface="+mn-ea"/>
              <a:sym typeface="DotumChe" pitchFamily="49" charset="-127"/>
            </a:endParaRPr>
          </a:p>
        </p:txBody>
      </p:sp>
      <p:pic>
        <p:nvPicPr>
          <p:cNvPr id="9" name="Google Shape;1232;gaa1a569118_4_43">
            <a:extLst>
              <a:ext uri="{FF2B5EF4-FFF2-40B4-BE49-F238E27FC236}">
                <a16:creationId xmlns:a16="http://schemas.microsoft.com/office/drawing/2014/main" id="{4458DA8E-5194-448D-BFE5-12600B5162E2}"/>
              </a:ext>
            </a:extLst>
          </p:cNvPr>
          <p:cNvPicPr preferRelativeResize="0"/>
          <p:nvPr/>
        </p:nvPicPr>
        <p:blipFill>
          <a:blip r:embed="rId2">
            <a:alphaModFix/>
          </a:blip>
          <a:stretch>
            <a:fillRect/>
          </a:stretch>
        </p:blipFill>
        <p:spPr>
          <a:xfrm>
            <a:off x="5304900" y="2608850"/>
            <a:ext cx="3303725" cy="1113950"/>
          </a:xfrm>
          <a:prstGeom prst="rect">
            <a:avLst/>
          </a:prstGeom>
          <a:noFill/>
          <a:ln>
            <a:noFill/>
          </a:ln>
        </p:spPr>
      </p:pic>
      <p:pic>
        <p:nvPicPr>
          <p:cNvPr id="10" name="Google Shape;1233;gaa1a569118_4_43">
            <a:extLst>
              <a:ext uri="{FF2B5EF4-FFF2-40B4-BE49-F238E27FC236}">
                <a16:creationId xmlns:a16="http://schemas.microsoft.com/office/drawing/2014/main" id="{7FCE5F48-5FDE-4426-A41D-4C5F49147A2F}"/>
              </a:ext>
            </a:extLst>
          </p:cNvPr>
          <p:cNvPicPr preferRelativeResize="0"/>
          <p:nvPr/>
        </p:nvPicPr>
        <p:blipFill>
          <a:blip r:embed="rId3">
            <a:alphaModFix/>
          </a:blip>
          <a:stretch>
            <a:fillRect/>
          </a:stretch>
        </p:blipFill>
        <p:spPr>
          <a:xfrm>
            <a:off x="517275" y="1499225"/>
            <a:ext cx="4110100" cy="530125"/>
          </a:xfrm>
          <a:prstGeom prst="rect">
            <a:avLst/>
          </a:prstGeom>
          <a:noFill/>
          <a:ln>
            <a:noFill/>
          </a:ln>
        </p:spPr>
      </p:pic>
      <p:pic>
        <p:nvPicPr>
          <p:cNvPr id="11" name="Google Shape;1234;gaa1a569118_4_43">
            <a:extLst>
              <a:ext uri="{FF2B5EF4-FFF2-40B4-BE49-F238E27FC236}">
                <a16:creationId xmlns:a16="http://schemas.microsoft.com/office/drawing/2014/main" id="{767A950C-CEBD-4706-8D62-13E8C1DC5C44}"/>
              </a:ext>
            </a:extLst>
          </p:cNvPr>
          <p:cNvPicPr preferRelativeResize="0"/>
          <p:nvPr/>
        </p:nvPicPr>
        <p:blipFill>
          <a:blip r:embed="rId4">
            <a:alphaModFix/>
          </a:blip>
          <a:stretch>
            <a:fillRect/>
          </a:stretch>
        </p:blipFill>
        <p:spPr>
          <a:xfrm>
            <a:off x="5692474" y="1550650"/>
            <a:ext cx="2528575" cy="431850"/>
          </a:xfrm>
          <a:prstGeom prst="rect">
            <a:avLst/>
          </a:prstGeom>
          <a:noFill/>
          <a:ln>
            <a:noFill/>
          </a:ln>
        </p:spPr>
      </p:pic>
      <p:sp>
        <p:nvSpPr>
          <p:cNvPr id="12" name="Google Shape;1235;gaa1a569118_4_43">
            <a:extLst>
              <a:ext uri="{FF2B5EF4-FFF2-40B4-BE49-F238E27FC236}">
                <a16:creationId xmlns:a16="http://schemas.microsoft.com/office/drawing/2014/main" id="{4143FDEA-0C93-4AE6-938E-651734785C2C}"/>
              </a:ext>
            </a:extLst>
          </p:cNvPr>
          <p:cNvSpPr txBox="1"/>
          <p:nvPr/>
        </p:nvSpPr>
        <p:spPr>
          <a:xfrm>
            <a:off x="4769750" y="1449175"/>
            <a:ext cx="5874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latin typeface="DotumChe"/>
                <a:ea typeface="DotumChe"/>
                <a:cs typeface="DotumChe"/>
                <a:sym typeface="DotumChe"/>
              </a:rPr>
              <a:t>v.s</a:t>
            </a:r>
            <a:endParaRPr sz="2500">
              <a:latin typeface="DotumChe"/>
              <a:ea typeface="DotumChe"/>
              <a:cs typeface="DotumChe"/>
              <a:sym typeface="DotumChe"/>
            </a:endParaRPr>
          </a:p>
        </p:txBody>
      </p:sp>
      <p:pic>
        <p:nvPicPr>
          <p:cNvPr id="13" name="Google Shape;1236;gaa1a569118_4_43">
            <a:extLst>
              <a:ext uri="{FF2B5EF4-FFF2-40B4-BE49-F238E27FC236}">
                <a16:creationId xmlns:a16="http://schemas.microsoft.com/office/drawing/2014/main" id="{20E92D16-5E6C-4BDD-A123-A8F64E29DEFD}"/>
              </a:ext>
            </a:extLst>
          </p:cNvPr>
          <p:cNvPicPr preferRelativeResize="0"/>
          <p:nvPr/>
        </p:nvPicPr>
        <p:blipFill>
          <a:blip r:embed="rId5">
            <a:alphaModFix/>
          </a:blip>
          <a:stretch>
            <a:fillRect/>
          </a:stretch>
        </p:blipFill>
        <p:spPr>
          <a:xfrm>
            <a:off x="985388" y="2284985"/>
            <a:ext cx="3173873" cy="1947350"/>
          </a:xfrm>
          <a:prstGeom prst="rect">
            <a:avLst/>
          </a:prstGeom>
          <a:noFill/>
          <a:ln>
            <a:noFill/>
          </a:ln>
        </p:spPr>
      </p:pic>
    </p:spTree>
    <p:extLst>
      <p:ext uri="{BB962C8B-B14F-4D97-AF65-F5344CB8AC3E}">
        <p14:creationId xmlns:p14="http://schemas.microsoft.com/office/powerpoint/2010/main" val="375341185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0440" y="973851"/>
            <a:ext cx="5249862" cy="830997"/>
            <a:chOff x="0" y="-91766"/>
            <a:chExt cx="5250472" cy="1163145"/>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26073" y="-91766"/>
              <a:ext cx="494103" cy="11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0440" y="1738804"/>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9345" y="-74942"/>
              <a:ext cx="511739"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1210729"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80247" y="3292776"/>
            <a:ext cx="5249863" cy="830997"/>
            <a:chOff x="0" y="-57161"/>
            <a:chExt cx="5250472" cy="973657"/>
          </a:xfrm>
        </p:grpSpPr>
        <p:sp>
          <p:nvSpPr>
            <p:cNvPr id="6172" name="矩形 67"/>
            <p:cNvSpPr>
              <a:spLocks noChangeArrowheads="1"/>
            </p:cNvSpPr>
            <p:nvPr/>
          </p:nvSpPr>
          <p:spPr bwMode="auto">
            <a:xfrm>
              <a:off x="0" y="43661"/>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549" y="-57161"/>
              <a:ext cx="514945"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4130136"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預測結果 </a:t>
              </a:r>
              <a:r>
                <a:rPr lang="en-US" altLang="zh-TW" sz="2000" dirty="0">
                  <a:solidFill>
                    <a:srgbClr val="000000"/>
                  </a:solidFill>
                  <a:ea typeface="微软雅黑" pitchFamily="34" charset="-122"/>
                </a:rPr>
                <a:t>--- Under-sampling data</a:t>
              </a:r>
            </a:p>
          </p:txBody>
        </p:sp>
      </p:grpSp>
      <p:grpSp>
        <p:nvGrpSpPr>
          <p:cNvPr id="6178" name="Group 34"/>
          <p:cNvGrpSpPr>
            <a:grpSpLocks/>
          </p:cNvGrpSpPr>
          <p:nvPr/>
        </p:nvGrpSpPr>
        <p:grpSpPr bwMode="auto">
          <a:xfrm>
            <a:off x="2670198" y="3526488"/>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7972" y="2506881"/>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3721" y="-50680"/>
              <a:ext cx="492501"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501687"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558189862"/>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Feature Importance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2043049" y="1224072"/>
            <a:ext cx="2233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 </a:t>
            </a: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7100951" y="1224072"/>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pic>
        <p:nvPicPr>
          <p:cNvPr id="12" name="Picture 2" descr="https://lh3.googleusercontent.com/r3igTxSXBwCIM9O2ZoTxwuyhB6fZ42PxPgg7au3iLft1n_-OGHiFr7SXDhuV-5ml7IpKziJjkxp1OitNKg5ZDgfwN4c9W18ShA4mFhMp9Tn7EGYx41shbkwBeWS4vEArugVU">
            <a:extLst>
              <a:ext uri="{FF2B5EF4-FFF2-40B4-BE49-F238E27FC236}">
                <a16:creationId xmlns:a16="http://schemas.microsoft.com/office/drawing/2014/main" id="{B8E872DB-20D8-4FC4-AEE7-F3C05C25F0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93527"/>
            <a:ext cx="4448566" cy="28068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lh5.googleusercontent.com/x7f-NeQGJkkU-6x4KiRpoaGkwXoLStxTO0crlvFWYJ3ZNd0u6y8BYHBzGnPiijMeWzmhCl8vG86oJCZ1m8GXD9kwSHr2ipnt6sIR-vOgxgjMkgXPtmKL1L74Wo2ZC0K9xi3U">
            <a:extLst>
              <a:ext uri="{FF2B5EF4-FFF2-40B4-BE49-F238E27FC236}">
                <a16:creationId xmlns:a16="http://schemas.microsoft.com/office/drawing/2014/main" id="{86FFC90F-8ED4-4ECD-AB80-58B00609DB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704" y="1640187"/>
            <a:ext cx="4503119" cy="297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069677"/>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Feature Importance --- </a:t>
            </a:r>
            <a:r>
              <a:rPr lang="en-US" altLang="zh-TW" sz="2400" b="1" dirty="0">
                <a:solidFill>
                  <a:srgbClr val="004D6C"/>
                </a:solidFill>
                <a:latin typeface="+mn-ea"/>
                <a:ea typeface="+mn-ea"/>
                <a:sym typeface="DotumChe" pitchFamily="49" charset="-127"/>
              </a:rPr>
              <a:t>opt_score1</a:t>
            </a:r>
            <a:endParaRPr lang="en-US" sz="2400" b="1" dirty="0">
              <a:solidFill>
                <a:srgbClr val="004D6C"/>
              </a:solidFill>
              <a:latin typeface="+mn-ea"/>
              <a:ea typeface="+mn-ea"/>
              <a:sym typeface="DotumChe" pitchFamily="49" charset="-127"/>
            </a:endParaRP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3826684" y="1139822"/>
            <a:ext cx="21307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Gradient Boosting </a:t>
            </a:r>
          </a:p>
        </p:txBody>
      </p:sp>
      <p:pic>
        <p:nvPicPr>
          <p:cNvPr id="5122" name="Picture 2" descr="https://lh4.googleusercontent.com/fTI6J-KjujE1IWoY6x1CMGrtGzzb_ZGSlN4D6WpDqvHkUxgtCjk-W-efZ1owh1Ptj4AJZS567LG56XI4yLRl6qft4NY0Kwv-Id9Yjp56qyqb4Kg0spuPERiBzQ">
            <a:extLst>
              <a:ext uri="{FF2B5EF4-FFF2-40B4-BE49-F238E27FC236}">
                <a16:creationId xmlns:a16="http://schemas.microsoft.com/office/drawing/2014/main" id="{49863C43-0350-4CE5-A55F-EB5DA67BE1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7660" y="1478376"/>
            <a:ext cx="4282757" cy="2856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6938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58"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問題描述</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199832"/>
            <a:ext cx="7421878"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2000" dirty="0">
                <a:solidFill>
                  <a:srgbClr val="000000"/>
                </a:solidFill>
                <a:latin typeface="DotumChe" pitchFamily="49" charset="-127"/>
                <a:ea typeface="微软雅黑" pitchFamily="34" charset="-122"/>
                <a:sym typeface="DotumChe" pitchFamily="49" charset="-127"/>
              </a:rPr>
              <a:t>主題：</a:t>
            </a:r>
            <a:r>
              <a:rPr lang="en-US" altLang="zh-TW" sz="2000" dirty="0">
                <a:solidFill>
                  <a:srgbClr val="000000"/>
                </a:solidFill>
                <a:latin typeface="+mn-ea"/>
                <a:ea typeface="+mn-ea"/>
                <a:sym typeface="DotumChe" pitchFamily="49" charset="-127"/>
              </a:rPr>
              <a:t>Credit Card Fraud Detection</a:t>
            </a:r>
          </a:p>
          <a:p>
            <a:pPr marL="342900" indent="-342900">
              <a:spcAft>
                <a:spcPts val="600"/>
              </a:spcAft>
              <a:buFont typeface="Arial" panose="020B0604020202020204" pitchFamily="34" charset="0"/>
              <a:buChar char="•"/>
            </a:pPr>
            <a:r>
              <a:rPr lang="zh-TW" altLang="en-US" sz="2000" dirty="0">
                <a:solidFill>
                  <a:srgbClr val="000000"/>
                </a:solidFill>
                <a:latin typeface="DotumChe" pitchFamily="49" charset="-127"/>
                <a:ea typeface="微软雅黑" pitchFamily="34" charset="-122"/>
                <a:sym typeface="DotumChe" pitchFamily="49" charset="-127"/>
              </a:rPr>
              <a:t>將貸款人的個人資料作為特徵值，預測未來是否會違約</a:t>
            </a:r>
            <a:endParaRPr lang="en-US" altLang="zh-TW" sz="2000" dirty="0">
              <a:solidFill>
                <a:srgbClr val="000000"/>
              </a:solidFill>
              <a:latin typeface="DotumChe" pitchFamily="49" charset="-127"/>
              <a:ea typeface="微软雅黑" pitchFamily="34" charset="-122"/>
              <a:sym typeface="DotumChe" pitchFamily="49" charset="-127"/>
            </a:endParaRPr>
          </a:p>
          <a:p>
            <a:pPr>
              <a:spcAft>
                <a:spcPts val="600"/>
              </a:spcAft>
            </a:pPr>
            <a:endParaRPr lang="zh-TW" altLang="en-US" sz="2000" dirty="0">
              <a:solidFill>
                <a:srgbClr val="000000"/>
              </a:solidFill>
              <a:latin typeface="DotumChe" pitchFamily="49" charset="-127"/>
              <a:ea typeface="微软雅黑" pitchFamily="34" charset="-122"/>
              <a:sym typeface="DotumChe" pitchFamily="49" charset="-127"/>
            </a:endParaRPr>
          </a:p>
          <a:p>
            <a:pPr>
              <a:spcAft>
                <a:spcPts val="600"/>
              </a:spcAft>
            </a:pPr>
            <a:endParaRPr lang="en-US" sz="2000" dirty="0">
              <a:solidFill>
                <a:srgbClr val="000000"/>
              </a:solidFill>
              <a:latin typeface="DotumChe" pitchFamily="49" charset="-127"/>
              <a:ea typeface="微软雅黑" pitchFamily="34" charset="-122"/>
              <a:sym typeface="DotumChe" pitchFamily="49" charset="-127"/>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Confusion Matrix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867916" y="1323345"/>
            <a:ext cx="21721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a:t>
            </a:r>
          </a:p>
        </p:txBody>
      </p:sp>
      <p:sp>
        <p:nvSpPr>
          <p:cNvPr id="12" name="矩形 221">
            <a:extLst>
              <a:ext uri="{FF2B5EF4-FFF2-40B4-BE49-F238E27FC236}">
                <a16:creationId xmlns:a16="http://schemas.microsoft.com/office/drawing/2014/main" id="{3E7F6DEC-7777-4499-9B1D-8C8576BF9BEE}"/>
              </a:ext>
            </a:extLst>
          </p:cNvPr>
          <p:cNvSpPr>
            <a:spLocks noChangeArrowheads="1"/>
          </p:cNvSpPr>
          <p:nvPr/>
        </p:nvSpPr>
        <p:spPr bwMode="auto">
          <a:xfrm>
            <a:off x="3791337" y="1319173"/>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pic>
        <p:nvPicPr>
          <p:cNvPr id="13" name="Picture 2" descr="https://lh3.googleusercontent.com/0q3kcLh4wlGIwGabxWw6f4DHn1_OJd2F95PKHZlgbHGBsaXmS7kjmi8RDWDxBciyhn1qhTmo2kcamXRoFSm-febtTAFia2xd3V3ga-DoUBxKcQkrMXm8Ncq059i5b27btrSq">
            <a:extLst>
              <a:ext uri="{FF2B5EF4-FFF2-40B4-BE49-F238E27FC236}">
                <a16:creationId xmlns:a16="http://schemas.microsoft.com/office/drawing/2014/main" id="{82F87557-A811-4072-AD56-7E03D85B8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454" y="1628905"/>
            <a:ext cx="2698428" cy="2698428"/>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221">
            <a:extLst>
              <a:ext uri="{FF2B5EF4-FFF2-40B4-BE49-F238E27FC236}">
                <a16:creationId xmlns:a16="http://schemas.microsoft.com/office/drawing/2014/main" id="{30D74DAC-BE40-48A0-A211-DE0ABA4AED85}"/>
              </a:ext>
            </a:extLst>
          </p:cNvPr>
          <p:cNvSpPr>
            <a:spLocks noChangeArrowheads="1"/>
          </p:cNvSpPr>
          <p:nvPr/>
        </p:nvSpPr>
        <p:spPr bwMode="auto">
          <a:xfrm>
            <a:off x="6431664" y="1319173"/>
            <a:ext cx="20697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Gradient Boosting</a:t>
            </a:r>
          </a:p>
        </p:txBody>
      </p:sp>
      <p:pic>
        <p:nvPicPr>
          <p:cNvPr id="15" name="Picture 2" descr="https://lh3.googleusercontent.com/_JqcVM_DxHBrOeLokKmkgMSRTazkaXxZlBNAHkrkRG-Onc8NfFEBOxnHHnvTiZytLCvIUJYTXY52aRchDeFk_84cpUmPahIsXy0zcoNU153RmVdRP8l5cquaNLr1O6YiQ2Gx">
            <a:extLst>
              <a:ext uri="{FF2B5EF4-FFF2-40B4-BE49-F238E27FC236}">
                <a16:creationId xmlns:a16="http://schemas.microsoft.com/office/drawing/2014/main" id="{406F0FE3-5057-4D5C-A467-C0128CF651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18" y="1657727"/>
            <a:ext cx="2698428" cy="26984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lh3.googleusercontent.com/s5xuT8VzjefSLyreTEdbFF3zXDxJF2masJrHvKQIwJHp467Qg7SB2uwDemCnM4oTYTA5vejyZRYl1WXbaEn0WxXs_r2Gs2H722U3Xbb_JLZzCFtd3Wo7v37x43YvVeXKfu0W">
            <a:extLst>
              <a:ext uri="{FF2B5EF4-FFF2-40B4-BE49-F238E27FC236}">
                <a16:creationId xmlns:a16="http://schemas.microsoft.com/office/drawing/2014/main" id="{6A13DB87-DDC1-4DB5-9513-AFAB9E5C11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621" y="1679849"/>
            <a:ext cx="2397937" cy="2627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712847"/>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ROC Curve --- opt_score1</a:t>
            </a:r>
            <a:endParaRPr lang="en-US" sz="2400" b="1" dirty="0">
              <a:solidFill>
                <a:srgbClr val="004D6C"/>
              </a:solidFill>
              <a:latin typeface="+mn-ea"/>
              <a:ea typeface="+mn-ea"/>
              <a:sym typeface="DotumChe" pitchFamily="49" charset="-127"/>
            </a:endParaRPr>
          </a:p>
        </p:txBody>
      </p:sp>
      <p:pic>
        <p:nvPicPr>
          <p:cNvPr id="2050" name="Picture 2" descr="https://lh5.googleusercontent.com/8xGGTZe_Lz6TRGoGYNAryiBjmS0xkFsEdactLUHgACDjUzDyHoLYp6y_PoREWuO-mSUm92vVSJOB2ABXcCQ2mThQfDydoPnKEjzoj1eNbsdtiVjq7w0W-E0k0w">
            <a:extLst>
              <a:ext uri="{FF2B5EF4-FFF2-40B4-BE49-F238E27FC236}">
                <a16:creationId xmlns:a16="http://schemas.microsoft.com/office/drawing/2014/main" id="{D6A88162-9847-4EBB-ADEF-3C66077D41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770" y="1139822"/>
            <a:ext cx="5451243" cy="360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812869"/>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1708802158"/>
              </p:ext>
            </p:extLst>
          </p:nvPr>
        </p:nvGraphicFramePr>
        <p:xfrm>
          <a:off x="424568" y="1521225"/>
          <a:ext cx="6809656" cy="246380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score1</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0.71</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0.66</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0.47</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0.75</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0.68</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0.69</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0.69</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0.47</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0.56</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0.61</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0.57</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0.52</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0.41</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1214778512"/>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Gradient</a:t>
                      </a:r>
                    </a:p>
                    <a:p>
                      <a:pPr rtl="0" fontAlgn="t">
                        <a:spcBef>
                          <a:spcPts val="0"/>
                        </a:spcBef>
                        <a:spcAft>
                          <a:spcPts val="0"/>
                        </a:spcAft>
                      </a:pPr>
                      <a:r>
                        <a:rPr lang="en-US" sz="1200" b="0" i="0" u="none" strike="noStrike" dirty="0">
                          <a:solidFill>
                            <a:srgbClr val="000000"/>
                          </a:solidFill>
                          <a:effectLst/>
                          <a:latin typeface="+mn-ea"/>
                          <a:ea typeface="+mn-ea"/>
                        </a:rPr>
                        <a:t>Boosting</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0.47</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3418105680"/>
                  </a:ext>
                </a:extLst>
              </a:tr>
            </a:tbl>
          </a:graphicData>
        </a:graphic>
      </p:graphicFrame>
    </p:spTree>
    <p:extLst>
      <p:ext uri="{BB962C8B-B14F-4D97-AF65-F5344CB8AC3E}">
        <p14:creationId xmlns:p14="http://schemas.microsoft.com/office/powerpoint/2010/main" val="2243091136"/>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3748626019"/>
              </p:ext>
            </p:extLst>
          </p:nvPr>
        </p:nvGraphicFramePr>
        <p:xfrm>
          <a:off x="424568" y="1521225"/>
          <a:ext cx="6809656" cy="246380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score2</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-86795</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0.75</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-97905</a:t>
                      </a:r>
                      <a:endParaRPr lang="zh-TW" altLang="en-US" sz="1200" dirty="0">
                        <a:effectLst/>
                        <a:latin typeface="+mn-ea"/>
                        <a:ea typeface="+mn-ea"/>
                      </a:endParaRPr>
                    </a:p>
                    <a:p>
                      <a:pPr algn="r" fontAlgn="t"/>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0.57</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-115399</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214778512"/>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Gradient</a:t>
                      </a:r>
                    </a:p>
                    <a:p>
                      <a:pPr rtl="0" fontAlgn="t">
                        <a:spcBef>
                          <a:spcPts val="0"/>
                        </a:spcBef>
                        <a:spcAft>
                          <a:spcPts val="0"/>
                        </a:spcAft>
                      </a:pPr>
                      <a:r>
                        <a:rPr lang="en-US" sz="1200" b="0" i="0" u="none" strike="noStrike" dirty="0">
                          <a:solidFill>
                            <a:srgbClr val="000000"/>
                          </a:solidFill>
                          <a:effectLst/>
                          <a:latin typeface="+mn-ea"/>
                          <a:ea typeface="+mn-ea"/>
                        </a:rPr>
                        <a:t>Boosting</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0.70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0.69</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-92029</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3418105680"/>
                  </a:ext>
                </a:extLst>
              </a:tr>
            </a:tbl>
          </a:graphicData>
        </a:graphic>
      </p:graphicFrame>
    </p:spTree>
    <p:extLst>
      <p:ext uri="{BB962C8B-B14F-4D97-AF65-F5344CB8AC3E}">
        <p14:creationId xmlns:p14="http://schemas.microsoft.com/office/powerpoint/2010/main" val="747587691"/>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0440" y="973851"/>
            <a:ext cx="5249862" cy="830997"/>
            <a:chOff x="0" y="-91766"/>
            <a:chExt cx="5250472" cy="1163145"/>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26073" y="-91766"/>
              <a:ext cx="494103" cy="11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0440" y="1738804"/>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9345" y="-74942"/>
              <a:ext cx="511739"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1210729"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79385" y="4124844"/>
            <a:ext cx="5250917" cy="830997"/>
            <a:chOff x="-1054" y="-57161"/>
            <a:chExt cx="5251526" cy="973657"/>
          </a:xfrm>
        </p:grpSpPr>
        <p:sp>
          <p:nvSpPr>
            <p:cNvPr id="6172" name="矩形 67"/>
            <p:cNvSpPr>
              <a:spLocks noChangeArrowheads="1"/>
            </p:cNvSpPr>
            <p:nvPr/>
          </p:nvSpPr>
          <p:spPr bwMode="auto">
            <a:xfrm>
              <a:off x="0" y="43661"/>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1054" y="-57161"/>
              <a:ext cx="518152"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3843165"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預測結果 </a:t>
              </a:r>
              <a:r>
                <a:rPr lang="en-US" altLang="zh-TW" sz="2000" dirty="0">
                  <a:solidFill>
                    <a:srgbClr val="000000"/>
                  </a:solidFill>
                  <a:ea typeface="微软雅黑" pitchFamily="34" charset="-122"/>
                </a:rPr>
                <a:t>--- Over-sampling data</a:t>
              </a:r>
            </a:p>
          </p:txBody>
        </p:sp>
      </p:grpSp>
      <p:grpSp>
        <p:nvGrpSpPr>
          <p:cNvPr id="6178" name="Group 34"/>
          <p:cNvGrpSpPr>
            <a:grpSpLocks/>
          </p:cNvGrpSpPr>
          <p:nvPr/>
        </p:nvGrpSpPr>
        <p:grpSpPr bwMode="auto">
          <a:xfrm>
            <a:off x="2669432" y="4380004"/>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7972" y="2506881"/>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3721" y="-50680"/>
              <a:ext cx="492501"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501687"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7972" y="3324206"/>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15363" y="-39680"/>
              <a:ext cx="514945"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987452" cy="52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543025516"/>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Feature Importance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2043049" y="1224072"/>
            <a:ext cx="2233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 </a:t>
            </a: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6704711" y="1224072"/>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pic>
        <p:nvPicPr>
          <p:cNvPr id="14" name="Picture 2" descr="https://lh4.googleusercontent.com/EvNdR3iDA6wa5BA9Gn0Luet3_hByDKmIN2cujPyIo8v3E9urrkZv1vjofgef_Dkww3y9sV8Xtf4qn-m6woUhHFa5Gc2Uqo8WfgWQlyNOuRDL_Fxommew2v5l6GCrPYoeOXJb">
            <a:extLst>
              <a:ext uri="{FF2B5EF4-FFF2-40B4-BE49-F238E27FC236}">
                <a16:creationId xmlns:a16="http://schemas.microsoft.com/office/drawing/2014/main" id="{E1982D46-8B5D-42E0-AEA2-80A579BBDE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55862"/>
            <a:ext cx="4503119" cy="30033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lh3.googleusercontent.com/-0UHuiRE853JUOAYRhcD3tUF8D8mwbXN5iTWpTMkBsv72V84bzCRRDjAnwO-_vb4AZU3t4Fr4Hi7z-GAsJEtWbOhwHej9302vo7nDQt5wNs9FXADW5_R-ut_tNGUlwxt77eR">
            <a:extLst>
              <a:ext uri="{FF2B5EF4-FFF2-40B4-BE49-F238E27FC236}">
                <a16:creationId xmlns:a16="http://schemas.microsoft.com/office/drawing/2014/main" id="{4CEB12C5-C81B-43C5-AC10-8626E613EB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4357" y="1580153"/>
            <a:ext cx="4584383" cy="303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9086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Feature Importance --- </a:t>
            </a:r>
            <a:r>
              <a:rPr lang="en-US" altLang="zh-TW" sz="2400" b="1" dirty="0">
                <a:solidFill>
                  <a:srgbClr val="004D6C"/>
                </a:solidFill>
                <a:latin typeface="+mn-ea"/>
                <a:ea typeface="+mn-ea"/>
                <a:sym typeface="DotumChe" pitchFamily="49" charset="-127"/>
              </a:rPr>
              <a:t>opt_score1</a:t>
            </a:r>
            <a:endParaRPr lang="en-US" sz="2400" b="1" dirty="0">
              <a:solidFill>
                <a:srgbClr val="004D6C"/>
              </a:solidFill>
              <a:latin typeface="+mn-ea"/>
              <a:ea typeface="+mn-ea"/>
              <a:sym typeface="DotumChe" pitchFamily="49" charset="-127"/>
            </a:endParaRPr>
          </a:p>
        </p:txBody>
      </p:sp>
      <p:sp>
        <p:nvSpPr>
          <p:cNvPr id="11" name="矩形 221">
            <a:extLst>
              <a:ext uri="{FF2B5EF4-FFF2-40B4-BE49-F238E27FC236}">
                <a16:creationId xmlns:a16="http://schemas.microsoft.com/office/drawing/2014/main" id="{1DEB266C-DAE6-4C0C-AFFD-920A60BCB864}"/>
              </a:ext>
            </a:extLst>
          </p:cNvPr>
          <p:cNvSpPr>
            <a:spLocks noChangeArrowheads="1"/>
          </p:cNvSpPr>
          <p:nvPr/>
        </p:nvSpPr>
        <p:spPr bwMode="auto">
          <a:xfrm>
            <a:off x="3902884" y="1115617"/>
            <a:ext cx="17529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1600" b="1" dirty="0">
                <a:solidFill>
                  <a:srgbClr val="00638A"/>
                </a:solidFill>
                <a:latin typeface="+mn-ea"/>
                <a:ea typeface="+mn-ea"/>
                <a:sym typeface="DotumChe" pitchFamily="49" charset="-127"/>
              </a:rPr>
              <a:t>Random Forest</a:t>
            </a:r>
            <a:endParaRPr lang="en-US" sz="1600" b="1" dirty="0">
              <a:solidFill>
                <a:srgbClr val="00638A"/>
              </a:solidFill>
              <a:latin typeface="+mn-ea"/>
              <a:ea typeface="+mn-ea"/>
              <a:sym typeface="DotumChe" pitchFamily="49" charset="-127"/>
            </a:endParaRPr>
          </a:p>
        </p:txBody>
      </p:sp>
      <p:pic>
        <p:nvPicPr>
          <p:cNvPr id="9" name="Picture 2" descr="https://lh5.googleusercontent.com/zBicFd4BwoMzdEI98oSvV5ZQvmrtT4J_i-vdu4OzPXO7Yz3kboa9uETqYIx8y8zrVeWZtefnejdFHm3uD6tvZ9jjHJbT_yOSFpdsVJ0gOBzIjct-sObaJ_9J-5_3OdmWX0ei">
            <a:extLst>
              <a:ext uri="{FF2B5EF4-FFF2-40B4-BE49-F238E27FC236}">
                <a16:creationId xmlns:a16="http://schemas.microsoft.com/office/drawing/2014/main" id="{553F2C73-879E-4C42-9728-015564D582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29965"/>
            <a:ext cx="5005402" cy="313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984724"/>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Confusion Matrix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867916" y="1323345"/>
            <a:ext cx="21721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Logistic Regression</a:t>
            </a:r>
          </a:p>
        </p:txBody>
      </p:sp>
      <p:sp>
        <p:nvSpPr>
          <p:cNvPr id="12" name="矩形 221">
            <a:extLst>
              <a:ext uri="{FF2B5EF4-FFF2-40B4-BE49-F238E27FC236}">
                <a16:creationId xmlns:a16="http://schemas.microsoft.com/office/drawing/2014/main" id="{3E7F6DEC-7777-4499-9B1D-8C8576BF9BEE}"/>
              </a:ext>
            </a:extLst>
          </p:cNvPr>
          <p:cNvSpPr>
            <a:spLocks noChangeArrowheads="1"/>
          </p:cNvSpPr>
          <p:nvPr/>
        </p:nvSpPr>
        <p:spPr bwMode="auto">
          <a:xfrm>
            <a:off x="3791337" y="1319173"/>
            <a:ext cx="156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Decision Tree</a:t>
            </a:r>
          </a:p>
        </p:txBody>
      </p:sp>
      <p:sp>
        <p:nvSpPr>
          <p:cNvPr id="14" name="矩形 221">
            <a:extLst>
              <a:ext uri="{FF2B5EF4-FFF2-40B4-BE49-F238E27FC236}">
                <a16:creationId xmlns:a16="http://schemas.microsoft.com/office/drawing/2014/main" id="{30D74DAC-BE40-48A0-A211-DE0ABA4AED85}"/>
              </a:ext>
            </a:extLst>
          </p:cNvPr>
          <p:cNvSpPr>
            <a:spLocks noChangeArrowheads="1"/>
          </p:cNvSpPr>
          <p:nvPr/>
        </p:nvSpPr>
        <p:spPr bwMode="auto">
          <a:xfrm>
            <a:off x="6623319" y="1314124"/>
            <a:ext cx="17529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Random Forest</a:t>
            </a:r>
          </a:p>
        </p:txBody>
      </p:sp>
      <p:pic>
        <p:nvPicPr>
          <p:cNvPr id="17" name="Picture 2" descr="https://lh4.googleusercontent.com/fea6RqJOSa0HIg8GAWGpP3pJh65PG9-Na6xijzqUPhq9po_Ntz9BO3V-6KK_cYF4QihujwADa6vkXQr4GWcO1LPlXOGLwnWkw_SxkYd4GoU8l4-VvHJVr9m0pTczMAXAzdUj">
            <a:extLst>
              <a:ext uri="{FF2B5EF4-FFF2-40B4-BE49-F238E27FC236}">
                <a16:creationId xmlns:a16="http://schemas.microsoft.com/office/drawing/2014/main" id="{BBA479BF-FEAE-4B6F-8B3B-8443509552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610" y="1628905"/>
            <a:ext cx="2698428" cy="26984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lh5.googleusercontent.com/9pUY78purX3YQvp-5bmj9lF8R21RMMRlWu2x8VkeWWpYbE2QnKRmptQOhThp5_V8Fo9iwp6f-l3Q9YcD2vQLHg3b5VdzqV5Vf_qiFnMO7xOEA-9v-AWAIr5l-KeD4soENhNd">
            <a:extLst>
              <a:ext uri="{FF2B5EF4-FFF2-40B4-BE49-F238E27FC236}">
                <a16:creationId xmlns:a16="http://schemas.microsoft.com/office/drawing/2014/main" id="{46746607-3F52-486D-AF1D-0569A2AAB8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9970" y="1657727"/>
            <a:ext cx="2436427" cy="26696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lh5.googleusercontent.com/2jxS2LHNIbSIEpHI5SIJe087JncjC9q_zGA5cn54HlwCTX124kzsXAcwQrlDlx_dc7U0hExn2iYUnvGkto3S9Dxw2qsb1mV2j4AQGBG9MngEzwxKZDemw-K7p1Q50aSsb3jH">
            <a:extLst>
              <a:ext uri="{FF2B5EF4-FFF2-40B4-BE49-F238E27FC236}">
                <a16:creationId xmlns:a16="http://schemas.microsoft.com/office/drawing/2014/main" id="{DEB6CB31-74F7-4AE1-A53A-B6553D30ED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863" y="1737360"/>
            <a:ext cx="2470866" cy="258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928211"/>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1584754668"/>
              </p:ext>
            </p:extLst>
          </p:nvPr>
        </p:nvGraphicFramePr>
        <p:xfrm>
          <a:off x="502105" y="1833645"/>
          <a:ext cx="6809656" cy="197104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score1</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0.67</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0.14</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0.42</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0.90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0.08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0.98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0.26</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0.39</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1214778512"/>
                  </a:ext>
                </a:extLst>
              </a:tr>
            </a:tbl>
          </a:graphicData>
        </a:graphic>
      </p:graphicFrame>
    </p:spTree>
    <p:extLst>
      <p:ext uri="{BB962C8B-B14F-4D97-AF65-F5344CB8AC3E}">
        <p14:creationId xmlns:p14="http://schemas.microsoft.com/office/powerpoint/2010/main" val="202652643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0" y="0"/>
            <a:ext cx="9144000" cy="5151438"/>
            <a:chOff x="0" y="0"/>
            <a:chExt cx="9144001" cy="5151453"/>
          </a:xfrm>
        </p:grpSpPr>
        <p:sp>
          <p:nvSpPr>
            <p:cNvPr id="25603" name="直角三角形 32"/>
            <p:cNvSpPr>
              <a:spLocks noChangeArrowheads="1"/>
            </p:cNvSpPr>
            <p:nvPr/>
          </p:nvSpPr>
          <p:spPr bwMode="auto">
            <a:xfrm>
              <a:off x="0" y="3"/>
              <a:ext cx="9144000" cy="514349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nvGrpSpPr>
            <p:cNvPr id="25604" name="Group 4"/>
            <p:cNvGrpSpPr>
              <a:grpSpLocks/>
            </p:cNvGrpSpPr>
            <p:nvPr/>
          </p:nvGrpSpPr>
          <p:grpSpPr bwMode="auto">
            <a:xfrm>
              <a:off x="7277100" y="0"/>
              <a:ext cx="1866901" cy="5151453"/>
              <a:chOff x="0" y="0"/>
              <a:chExt cx="1866901" cy="5151453"/>
            </a:xfrm>
          </p:grpSpPr>
          <p:sp>
            <p:nvSpPr>
              <p:cNvPr id="25605" name="等腰三角形 36"/>
              <p:cNvSpPr>
                <a:spLocks noChangeArrowheads="1"/>
              </p:cNvSpPr>
              <p:nvPr/>
            </p:nvSpPr>
            <p:spPr bwMode="auto">
              <a:xfrm rot="5400000" flipV="1">
                <a:off x="-1419226" y="1857379"/>
                <a:ext cx="5143501" cy="1428750"/>
              </a:xfrm>
              <a:prstGeom prst="triangle">
                <a:avLst>
                  <a:gd name="adj" fmla="val 10000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6" name="等腰三角形 34"/>
              <p:cNvSpPr>
                <a:spLocks noChangeArrowheads="1"/>
              </p:cNvSpPr>
              <p:nvPr/>
            </p:nvSpPr>
            <p:spPr bwMode="auto">
              <a:xfrm rot="16200000">
                <a:off x="-1638300" y="1638300"/>
                <a:ext cx="5143499" cy="1866899"/>
              </a:xfrm>
              <a:prstGeom prst="triangle">
                <a:avLst>
                  <a:gd name="adj" fmla="val 20949"/>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7" name="等腰三角形 33"/>
              <p:cNvSpPr>
                <a:spLocks noChangeArrowheads="1"/>
              </p:cNvSpPr>
              <p:nvPr/>
            </p:nvSpPr>
            <p:spPr bwMode="auto">
              <a:xfrm rot="5400000" flipV="1">
                <a:off x="-1419227" y="1857379"/>
                <a:ext cx="5143501" cy="1428750"/>
              </a:xfrm>
              <a:prstGeom prst="triangle">
                <a:avLst>
                  <a:gd name="adj" fmla="val 30120"/>
                </a:avLst>
              </a:prstGeom>
              <a:solidFill>
                <a:srgbClr val="9BD22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8" name="等腰三角形 35"/>
              <p:cNvSpPr>
                <a:spLocks noChangeArrowheads="1"/>
              </p:cNvSpPr>
              <p:nvPr/>
            </p:nvSpPr>
            <p:spPr bwMode="auto">
              <a:xfrm rot="5400000" flipV="1">
                <a:off x="285191" y="-66113"/>
                <a:ext cx="1514476" cy="1646711"/>
              </a:xfrm>
              <a:prstGeom prst="triangle">
                <a:avLst>
                  <a:gd name="adj" fmla="val 0"/>
                </a:avLst>
              </a:prstGeom>
              <a:solidFill>
                <a:srgbClr val="0070A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09" name="任意多边形 39"/>
              <p:cNvSpPr>
                <a:spLocks noChangeArrowheads="1"/>
              </p:cNvSpPr>
              <p:nvPr/>
            </p:nvSpPr>
            <p:spPr bwMode="auto">
              <a:xfrm rot="5400000" flipV="1">
                <a:off x="732712" y="387042"/>
                <a:ext cx="1513269" cy="755104"/>
              </a:xfrm>
              <a:custGeom>
                <a:avLst/>
                <a:gdLst>
                  <a:gd name="T0" fmla="*/ 0 w 1513269"/>
                  <a:gd name="T1" fmla="*/ 755104 h 755104"/>
                  <a:gd name="T2" fmla="*/ 1513269 w 1513269"/>
                  <a:gd name="T3" fmla="*/ 755104 h 755104"/>
                  <a:gd name="T4" fmla="*/ 818802 w 1513269"/>
                  <a:gd name="T5" fmla="*/ 0 h 755104"/>
                  <a:gd name="T6" fmla="*/ 0 60000 65536"/>
                  <a:gd name="T7" fmla="*/ 0 60000 65536"/>
                  <a:gd name="T8" fmla="*/ 0 60000 65536"/>
                  <a:gd name="T9" fmla="*/ 0 w 1513269"/>
                  <a:gd name="T10" fmla="*/ 0 h 755104"/>
                  <a:gd name="T11" fmla="*/ 1513269 w 1513269"/>
                  <a:gd name="T12" fmla="*/ 755104 h 755104"/>
                </a:gdLst>
                <a:ahLst/>
                <a:cxnLst>
                  <a:cxn ang="T6">
                    <a:pos x="T0" y="T1"/>
                  </a:cxn>
                  <a:cxn ang="T7">
                    <a:pos x="T2" y="T3"/>
                  </a:cxn>
                  <a:cxn ang="T8">
                    <a:pos x="T4" y="T5"/>
                  </a:cxn>
                </a:cxnLst>
                <a:rect l="T9" t="T10" r="T11" b="T12"/>
                <a:pathLst>
                  <a:path w="1513269" h="755104">
                    <a:moveTo>
                      <a:pt x="0" y="755104"/>
                    </a:moveTo>
                    <a:lnTo>
                      <a:pt x="1513269" y="755104"/>
                    </a:lnTo>
                    <a:lnTo>
                      <a:pt x="818802"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0" name="任意多边形 42"/>
              <p:cNvSpPr>
                <a:spLocks noChangeArrowheads="1"/>
              </p:cNvSpPr>
              <p:nvPr/>
            </p:nvSpPr>
            <p:spPr bwMode="auto">
              <a:xfrm rot="5400000" flipV="1">
                <a:off x="-1320504" y="1964049"/>
                <a:ext cx="5143489" cy="1231318"/>
              </a:xfrm>
              <a:custGeom>
                <a:avLst/>
                <a:gdLst>
                  <a:gd name="T0" fmla="*/ 0 w 5143489"/>
                  <a:gd name="T1" fmla="*/ 1231318 h 1231318"/>
                  <a:gd name="T2" fmla="*/ 5143489 w 5143489"/>
                  <a:gd name="T3" fmla="*/ 1231318 h 1231318"/>
                  <a:gd name="T4" fmla="*/ 4432746 w 5143489"/>
                  <a:gd name="T5" fmla="*/ 0 h 1231318"/>
                  <a:gd name="T6" fmla="*/ 0 60000 65536"/>
                  <a:gd name="T7" fmla="*/ 0 60000 65536"/>
                  <a:gd name="T8" fmla="*/ 0 60000 65536"/>
                  <a:gd name="T9" fmla="*/ 0 w 5143489"/>
                  <a:gd name="T10" fmla="*/ 0 h 1231318"/>
                  <a:gd name="T11" fmla="*/ 5143489 w 5143489"/>
                  <a:gd name="T12" fmla="*/ 1231318 h 1231318"/>
                </a:gdLst>
                <a:ahLst/>
                <a:cxnLst>
                  <a:cxn ang="T6">
                    <a:pos x="T0" y="T1"/>
                  </a:cxn>
                  <a:cxn ang="T7">
                    <a:pos x="T2" y="T3"/>
                  </a:cxn>
                  <a:cxn ang="T8">
                    <a:pos x="T4" y="T5"/>
                  </a:cxn>
                </a:cxnLst>
                <a:rect l="T9" t="T10" r="T11" b="T12"/>
                <a:pathLst>
                  <a:path w="5143489" h="1231318">
                    <a:moveTo>
                      <a:pt x="0" y="1231318"/>
                    </a:moveTo>
                    <a:lnTo>
                      <a:pt x="5143489" y="1231318"/>
                    </a:lnTo>
                    <a:lnTo>
                      <a:pt x="4432746" y="0"/>
                    </a:lnTo>
                    <a:close/>
                  </a:path>
                </a:pathLst>
              </a:custGeom>
              <a:solidFill>
                <a:srgbClr val="78A31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1" name="任意多边形 45"/>
              <p:cNvSpPr>
                <a:spLocks noChangeArrowheads="1"/>
              </p:cNvSpPr>
              <p:nvPr/>
            </p:nvSpPr>
            <p:spPr bwMode="auto">
              <a:xfrm rot="5400000" flipV="1">
                <a:off x="-1121853" y="2147901"/>
                <a:ext cx="5135537" cy="839737"/>
              </a:xfrm>
              <a:custGeom>
                <a:avLst/>
                <a:gdLst>
                  <a:gd name="T0" fmla="*/ 0 w 5135537"/>
                  <a:gd name="T1" fmla="*/ 839737 h 839737"/>
                  <a:gd name="T2" fmla="*/ 5135537 w 5135537"/>
                  <a:gd name="T3" fmla="*/ 839737 h 839737"/>
                  <a:gd name="T4" fmla="*/ 3023056 w 5135537"/>
                  <a:gd name="T5" fmla="*/ 0 h 839737"/>
                  <a:gd name="T6" fmla="*/ 0 60000 65536"/>
                  <a:gd name="T7" fmla="*/ 0 60000 65536"/>
                  <a:gd name="T8" fmla="*/ 0 60000 65536"/>
                  <a:gd name="T9" fmla="*/ 0 w 5135537"/>
                  <a:gd name="T10" fmla="*/ 0 h 839737"/>
                  <a:gd name="T11" fmla="*/ 5135537 w 5135537"/>
                  <a:gd name="T12" fmla="*/ 839737 h 839737"/>
                </a:gdLst>
                <a:ahLst/>
                <a:cxnLst>
                  <a:cxn ang="T6">
                    <a:pos x="T0" y="T1"/>
                  </a:cxn>
                  <a:cxn ang="T7">
                    <a:pos x="T2" y="T3"/>
                  </a:cxn>
                  <a:cxn ang="T8">
                    <a:pos x="T4" y="T5"/>
                  </a:cxn>
                </a:cxnLst>
                <a:rect l="T9" t="T10" r="T11" b="T12"/>
                <a:pathLst>
                  <a:path w="5135537" h="839737">
                    <a:moveTo>
                      <a:pt x="0" y="839737"/>
                    </a:moveTo>
                    <a:lnTo>
                      <a:pt x="5135537" y="839737"/>
                    </a:lnTo>
                    <a:lnTo>
                      <a:pt x="3023056" y="0"/>
                    </a:lnTo>
                    <a:close/>
                  </a:path>
                </a:pathLst>
              </a:cu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grpSp>
      </p:grpSp>
      <p:sp>
        <p:nvSpPr>
          <p:cNvPr id="25612" name="矩形 29"/>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5613" name="矩形 30"/>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 name="矩形 100">
            <a:extLst>
              <a:ext uri="{FF2B5EF4-FFF2-40B4-BE49-F238E27FC236}">
                <a16:creationId xmlns:a16="http://schemas.microsoft.com/office/drawing/2014/main" id="{E4728A0F-9F61-40BE-BEE9-07F3A5710B28}"/>
              </a:ext>
            </a:extLst>
          </p:cNvPr>
          <p:cNvSpPr>
            <a:spLocks noChangeArrowheads="1"/>
          </p:cNvSpPr>
          <p:nvPr/>
        </p:nvSpPr>
        <p:spPr bwMode="auto">
          <a:xfrm rot="17724">
            <a:off x="262029" y="28766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800" b="1" dirty="0">
                <a:solidFill>
                  <a:srgbClr val="005374"/>
                </a:solidFill>
                <a:latin typeface="DotumChe" pitchFamily="49" charset="-127"/>
                <a:ea typeface="微软雅黑" pitchFamily="34" charset="-122"/>
                <a:sym typeface="DotumChe" pitchFamily="49" charset="-127"/>
              </a:rPr>
              <a:t>比較表格</a:t>
            </a:r>
            <a:endParaRPr lang="en-US" sz="2800" b="1" dirty="0">
              <a:solidFill>
                <a:srgbClr val="005374"/>
              </a:solidFill>
              <a:latin typeface="DotumChe" pitchFamily="49" charset="-127"/>
              <a:ea typeface="微软雅黑" pitchFamily="34" charset="-122"/>
              <a:sym typeface="DotumChe" pitchFamily="49" charset="-127"/>
            </a:endParaRPr>
          </a:p>
        </p:txBody>
      </p:sp>
      <p:graphicFrame>
        <p:nvGraphicFramePr>
          <p:cNvPr id="4" name="表格 3">
            <a:extLst>
              <a:ext uri="{FF2B5EF4-FFF2-40B4-BE49-F238E27FC236}">
                <a16:creationId xmlns:a16="http://schemas.microsoft.com/office/drawing/2014/main" id="{6A3927FE-B911-4C5E-9BE6-1E46468BDBDF}"/>
              </a:ext>
            </a:extLst>
          </p:cNvPr>
          <p:cNvGraphicFramePr>
            <a:graphicFrameLocks noGrp="1"/>
          </p:cNvGraphicFramePr>
          <p:nvPr>
            <p:extLst>
              <p:ext uri="{D42A27DB-BD31-4B8C-83A1-F6EECF244321}">
                <p14:modId xmlns:p14="http://schemas.microsoft.com/office/powerpoint/2010/main" val="3905489685"/>
              </p:ext>
            </p:extLst>
          </p:nvPr>
        </p:nvGraphicFramePr>
        <p:xfrm>
          <a:off x="502105" y="1833645"/>
          <a:ext cx="6809656" cy="1971040"/>
        </p:xfrm>
        <a:graphic>
          <a:graphicData uri="http://schemas.openxmlformats.org/drawingml/2006/table">
            <a:tbl>
              <a:tblPr firstRow="1" bandRow="1">
                <a:tableStyleId>{5C22544A-7EE6-4342-B048-85BDC9FD1C3A}</a:tableStyleId>
              </a:tblPr>
              <a:tblGrid>
                <a:gridCol w="919399">
                  <a:extLst>
                    <a:ext uri="{9D8B030D-6E8A-4147-A177-3AD203B41FA5}">
                      <a16:colId xmlns:a16="http://schemas.microsoft.com/office/drawing/2014/main" val="2125539417"/>
                    </a:ext>
                  </a:extLst>
                </a:gridCol>
                <a:gridCol w="821871">
                  <a:extLst>
                    <a:ext uri="{9D8B030D-6E8A-4147-A177-3AD203B41FA5}">
                      <a16:colId xmlns:a16="http://schemas.microsoft.com/office/drawing/2014/main" val="19605854"/>
                    </a:ext>
                  </a:extLst>
                </a:gridCol>
                <a:gridCol w="844731">
                  <a:extLst>
                    <a:ext uri="{9D8B030D-6E8A-4147-A177-3AD203B41FA5}">
                      <a16:colId xmlns:a16="http://schemas.microsoft.com/office/drawing/2014/main" val="2904858175"/>
                    </a:ext>
                  </a:extLst>
                </a:gridCol>
                <a:gridCol w="844731">
                  <a:extLst>
                    <a:ext uri="{9D8B030D-6E8A-4147-A177-3AD203B41FA5}">
                      <a16:colId xmlns:a16="http://schemas.microsoft.com/office/drawing/2014/main" val="2637214348"/>
                    </a:ext>
                  </a:extLst>
                </a:gridCol>
                <a:gridCol w="844731">
                  <a:extLst>
                    <a:ext uri="{9D8B030D-6E8A-4147-A177-3AD203B41FA5}">
                      <a16:colId xmlns:a16="http://schemas.microsoft.com/office/drawing/2014/main" val="3461572779"/>
                    </a:ext>
                  </a:extLst>
                </a:gridCol>
                <a:gridCol w="844731">
                  <a:extLst>
                    <a:ext uri="{9D8B030D-6E8A-4147-A177-3AD203B41FA5}">
                      <a16:colId xmlns:a16="http://schemas.microsoft.com/office/drawing/2014/main" val="458649099"/>
                    </a:ext>
                  </a:extLst>
                </a:gridCol>
                <a:gridCol w="844731">
                  <a:extLst>
                    <a:ext uri="{9D8B030D-6E8A-4147-A177-3AD203B41FA5}">
                      <a16:colId xmlns:a16="http://schemas.microsoft.com/office/drawing/2014/main" val="3993942777"/>
                    </a:ext>
                  </a:extLst>
                </a:gridCol>
                <a:gridCol w="844731">
                  <a:extLst>
                    <a:ext uri="{9D8B030D-6E8A-4147-A177-3AD203B41FA5}">
                      <a16:colId xmlns:a16="http://schemas.microsoft.com/office/drawing/2014/main" val="3705826335"/>
                    </a:ext>
                  </a:extLst>
                </a:gridCol>
              </a:tblGrid>
              <a:tr h="492760">
                <a:tc>
                  <a:txBody>
                    <a:bodyPr/>
                    <a:lstStyle/>
                    <a:p>
                      <a:endParaRPr lang="zh-TW" altLang="en-US" sz="1200" dirty="0">
                        <a:latin typeface="+mn-ea"/>
                        <a:ea typeface="+mn-ea"/>
                      </a:endParaRPr>
                    </a:p>
                  </a:txBody>
                  <a:tcPr/>
                </a:tc>
                <a:tc>
                  <a:txBody>
                    <a:bodyPr/>
                    <a:lstStyle/>
                    <a:p>
                      <a:pPr rtl="0" fontAlgn="t">
                        <a:spcBef>
                          <a:spcPts val="0"/>
                        </a:spcBef>
                        <a:spcAft>
                          <a:spcPts val="0"/>
                        </a:spcAft>
                      </a:pPr>
                      <a:r>
                        <a:rPr lang="en-US" sz="1200" b="1" i="0" u="none" strike="noStrike" dirty="0">
                          <a:solidFill>
                            <a:schemeClr val="bg1"/>
                          </a:solidFill>
                          <a:effectLst/>
                          <a:latin typeface="+mn-ea"/>
                          <a:ea typeface="+mn-ea"/>
                        </a:rPr>
                        <a:t>AUC</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Accuracy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F1 </a:t>
                      </a:r>
                      <a:r>
                        <a:rPr lang="en-US" sz="1200" b="1" i="0" u="none" strike="noStrike" dirty="0" err="1">
                          <a:solidFill>
                            <a:schemeClr val="bg1"/>
                          </a:solidFill>
                          <a:effectLst/>
                          <a:latin typeface="+mn-ea"/>
                          <a:ea typeface="+mn-ea"/>
                        </a:rPr>
                        <a:t>socre</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Recall</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Precision</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a:solidFill>
                            <a:schemeClr val="bg1"/>
                          </a:solidFill>
                          <a:effectLst/>
                          <a:latin typeface="+mn-ea"/>
                          <a:ea typeface="+mn-ea"/>
                        </a:rPr>
                        <a:t>Specificity</a:t>
                      </a:r>
                      <a:endParaRPr lang="en-US" sz="1200" b="1" dirty="0">
                        <a:solidFill>
                          <a:schemeClr val="bg1"/>
                        </a:solidFill>
                        <a:effectLst/>
                        <a:latin typeface="+mn-ea"/>
                        <a:ea typeface="+mn-ea"/>
                      </a:endParaRPr>
                    </a:p>
                  </a:txBody>
                  <a:tcPr marL="63500" marR="63500" marT="63500" marB="63500"/>
                </a:tc>
                <a:tc>
                  <a:txBody>
                    <a:bodyPr/>
                    <a:lstStyle/>
                    <a:p>
                      <a:pPr rtl="0" fontAlgn="t">
                        <a:spcBef>
                          <a:spcPts val="0"/>
                        </a:spcBef>
                        <a:spcAft>
                          <a:spcPts val="0"/>
                        </a:spcAft>
                      </a:pPr>
                      <a:r>
                        <a:rPr lang="en-US" sz="1200" b="1" i="0" u="none" strike="noStrike" dirty="0" err="1">
                          <a:solidFill>
                            <a:schemeClr val="bg1"/>
                          </a:solidFill>
                          <a:effectLst/>
                          <a:latin typeface="+mn-ea"/>
                          <a:ea typeface="+mn-ea"/>
                        </a:rPr>
                        <a:t>Opt</a:t>
                      </a:r>
                      <a:r>
                        <a:rPr lang="en-US" sz="1200" b="1" i="0" u="none" strike="noStrike" dirty="0">
                          <a:solidFill>
                            <a:schemeClr val="bg1"/>
                          </a:solidFill>
                          <a:effectLst/>
                          <a:latin typeface="+mn-ea"/>
                          <a:ea typeface="+mn-ea"/>
                        </a:rPr>
                        <a:t> score2</a:t>
                      </a:r>
                      <a:endParaRPr lang="en-US" sz="1200" b="1" dirty="0">
                        <a:solidFill>
                          <a:schemeClr val="bg1"/>
                        </a:solidFill>
                        <a:effectLst/>
                        <a:latin typeface="+mn-ea"/>
                        <a:ea typeface="+mn-ea"/>
                      </a:endParaRPr>
                    </a:p>
                  </a:txBody>
                  <a:tcPr marL="63500" marR="63500" marT="63500" marB="63500"/>
                </a:tc>
                <a:extLst>
                  <a:ext uri="{0D108BD9-81ED-4DB2-BD59-A6C34878D82A}">
                    <a16:rowId xmlns:a16="http://schemas.microsoft.com/office/drawing/2014/main" val="2728052418"/>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Decision Tree</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0.67</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0.56</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0.14</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-3829</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1066015214"/>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Random Forest</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0.90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0.11</a:t>
                      </a:r>
                      <a:endParaRPr lang="zh-TW" alt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0.08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0.22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0.98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212121"/>
                          </a:solidFill>
                          <a:effectLst/>
                          <a:latin typeface="+mn-ea"/>
                          <a:ea typeface="+mn-ea"/>
                        </a:rPr>
                        <a:t>-16973</a:t>
                      </a:r>
                      <a:endParaRPr lang="zh-TW" altLang="en-US" sz="1200">
                        <a:effectLst/>
                        <a:latin typeface="+mn-ea"/>
                        <a:ea typeface="+mn-ea"/>
                      </a:endParaRPr>
                    </a:p>
                  </a:txBody>
                  <a:tcPr marL="63500" marR="63500" marT="63500" marB="63500"/>
                </a:tc>
                <a:extLst>
                  <a:ext uri="{0D108BD9-81ED-4DB2-BD59-A6C34878D82A}">
                    <a16:rowId xmlns:a16="http://schemas.microsoft.com/office/drawing/2014/main" val="40197356"/>
                  </a:ext>
                </a:extLst>
              </a:tr>
              <a:tr h="492760">
                <a:tc>
                  <a:txBody>
                    <a:bodyPr/>
                    <a:lstStyle/>
                    <a:p>
                      <a:pPr rtl="0" fontAlgn="t">
                        <a:spcBef>
                          <a:spcPts val="0"/>
                        </a:spcBef>
                        <a:spcAft>
                          <a:spcPts val="0"/>
                        </a:spcAft>
                      </a:pPr>
                      <a:r>
                        <a:rPr lang="en-US" sz="1200" b="0" i="0" u="none" strike="noStrike" dirty="0">
                          <a:solidFill>
                            <a:srgbClr val="000000"/>
                          </a:solidFill>
                          <a:effectLst/>
                          <a:latin typeface="+mn-ea"/>
                          <a:ea typeface="+mn-ea"/>
                        </a:rPr>
                        <a:t>Logistic Regression</a:t>
                      </a:r>
                      <a:endParaRPr lang="en-US" sz="1200" dirty="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0.60</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0.18</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0.52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0.11</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a:solidFill>
                            <a:srgbClr val="000000"/>
                          </a:solidFill>
                          <a:effectLst/>
                          <a:latin typeface="+mn-ea"/>
                          <a:ea typeface="+mn-ea"/>
                        </a:rPr>
                        <a:t>0.62</a:t>
                      </a:r>
                      <a:endParaRPr lang="zh-TW" altLang="en-US" sz="1200">
                        <a:effectLst/>
                        <a:latin typeface="+mn-ea"/>
                        <a:ea typeface="+mn-ea"/>
                      </a:endParaRPr>
                    </a:p>
                  </a:txBody>
                  <a:tcPr marL="63500" marR="63500" marT="63500" marB="63500"/>
                </a:tc>
                <a:tc>
                  <a:txBody>
                    <a:bodyPr/>
                    <a:lstStyle/>
                    <a:p>
                      <a:pPr algn="r" rtl="0" fontAlgn="t">
                        <a:spcBef>
                          <a:spcPts val="0"/>
                        </a:spcBef>
                        <a:spcAft>
                          <a:spcPts val="0"/>
                        </a:spcAft>
                      </a:pPr>
                      <a:r>
                        <a:rPr lang="en-US" altLang="zh-TW" sz="1200" b="0" i="0" u="none" strike="noStrike" dirty="0">
                          <a:solidFill>
                            <a:srgbClr val="000000"/>
                          </a:solidFill>
                          <a:effectLst/>
                          <a:latin typeface="+mn-ea"/>
                          <a:ea typeface="+mn-ea"/>
                        </a:rPr>
                        <a:t>-8288</a:t>
                      </a:r>
                      <a:endParaRPr lang="zh-TW" altLang="en-US" sz="1200" dirty="0">
                        <a:effectLst/>
                        <a:latin typeface="+mn-ea"/>
                        <a:ea typeface="+mn-ea"/>
                      </a:endParaRPr>
                    </a:p>
                  </a:txBody>
                  <a:tcPr marL="63500" marR="63500" marT="63500" marB="63500"/>
                </a:tc>
                <a:extLst>
                  <a:ext uri="{0D108BD9-81ED-4DB2-BD59-A6C34878D82A}">
                    <a16:rowId xmlns:a16="http://schemas.microsoft.com/office/drawing/2014/main" val="1214778512"/>
                  </a:ext>
                </a:extLst>
              </a:tr>
            </a:tbl>
          </a:graphicData>
        </a:graphic>
      </p:graphicFrame>
    </p:spTree>
    <p:extLst>
      <p:ext uri="{BB962C8B-B14F-4D97-AF65-F5344CB8AC3E}">
        <p14:creationId xmlns:p14="http://schemas.microsoft.com/office/powerpoint/2010/main" val="65280923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4495" y="1728580"/>
            <a:ext cx="5249862" cy="985525"/>
            <a:chOff x="0" y="-91766"/>
            <a:chExt cx="5250472" cy="1379437"/>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17256" y="-91766"/>
              <a:ext cx="511738" cy="13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預測方法</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4495" y="2516272"/>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18965" y="-74942"/>
              <a:ext cx="492500"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3501687"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80440" y="972248"/>
            <a:ext cx="5249862" cy="830997"/>
            <a:chOff x="0" y="-57161"/>
            <a:chExt cx="5250472" cy="973657"/>
          </a:xfrm>
        </p:grpSpPr>
        <p:sp>
          <p:nvSpPr>
            <p:cNvPr id="6172" name="矩形 67"/>
            <p:cNvSpPr>
              <a:spLocks noChangeArrowheads="1"/>
            </p:cNvSpPr>
            <p:nvPr/>
          </p:nvSpPr>
          <p:spPr bwMode="auto">
            <a:xfrm>
              <a:off x="0" y="43662"/>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10969" y="-57161"/>
              <a:ext cx="494103"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1210729"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資料處理</a:t>
              </a:r>
              <a:endParaRPr lang="zh-CN" altLang="en-US" sz="2000" dirty="0">
                <a:solidFill>
                  <a:srgbClr val="000000"/>
                </a:solidFill>
                <a:ea typeface="微软雅黑" pitchFamily="34" charset="-122"/>
              </a:endParaRPr>
            </a:p>
          </p:txBody>
        </p:sp>
      </p:grpSp>
      <p:grpSp>
        <p:nvGrpSpPr>
          <p:cNvPr id="6178" name="Group 34"/>
          <p:cNvGrpSpPr>
            <a:grpSpLocks/>
          </p:cNvGrpSpPr>
          <p:nvPr/>
        </p:nvGrpSpPr>
        <p:grpSpPr bwMode="auto">
          <a:xfrm>
            <a:off x="2649714" y="1215593"/>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4495" y="3310026"/>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120" y="-50680"/>
              <a:ext cx="514945"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987452"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757394974"/>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6"/>
          <p:cNvSpPr>
            <a:spLocks noChangeArrowheads="1"/>
          </p:cNvSpPr>
          <p:nvPr/>
        </p:nvSpPr>
        <p:spPr bwMode="auto">
          <a:xfrm>
            <a:off x="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26627" name="矩形 15"/>
          <p:cNvSpPr>
            <a:spLocks noChangeArrowheads="1"/>
          </p:cNvSpPr>
          <p:nvPr/>
        </p:nvSpPr>
        <p:spPr bwMode="auto">
          <a:xfrm>
            <a:off x="0" y="2217737"/>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dirty="0">
                <a:solidFill>
                  <a:schemeClr val="bg1"/>
                </a:solidFill>
                <a:latin typeface="微软雅黑" pitchFamily="34" charset="-122"/>
                <a:ea typeface="微软雅黑" pitchFamily="34" charset="-122"/>
                <a:sym typeface="微软雅黑" pitchFamily="34" charset="-122"/>
              </a:rPr>
              <a:t>THANK YOU</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
        <p:nvSpPr>
          <p:cNvPr id="26629" name="矩形 20"/>
          <p:cNvSpPr>
            <a:spLocks noChangeArrowheads="1"/>
          </p:cNvSpPr>
          <p:nvPr/>
        </p:nvSpPr>
        <p:spPr bwMode="auto">
          <a:xfrm>
            <a:off x="0" y="1671638"/>
            <a:ext cx="144463" cy="180022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6630" name="矩形 24"/>
          <p:cNvSpPr>
            <a:spLocks noChangeArrowheads="1"/>
          </p:cNvSpPr>
          <p:nvPr/>
        </p:nvSpPr>
        <p:spPr bwMode="auto">
          <a:xfrm>
            <a:off x="139700" y="1671638"/>
            <a:ext cx="144463" cy="1800225"/>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6631" name="矩形 25"/>
          <p:cNvSpPr>
            <a:spLocks noChangeArrowheads="1"/>
          </p:cNvSpPr>
          <p:nvPr/>
        </p:nvSpPr>
        <p:spPr bwMode="auto">
          <a:xfrm>
            <a:off x="8870950" y="1671638"/>
            <a:ext cx="144463" cy="1800225"/>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6632" name="矩形 26"/>
          <p:cNvSpPr>
            <a:spLocks noChangeArrowheads="1"/>
          </p:cNvSpPr>
          <p:nvPr/>
        </p:nvSpPr>
        <p:spPr bwMode="auto">
          <a:xfrm>
            <a:off x="9012238" y="1671638"/>
            <a:ext cx="144462" cy="1800225"/>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AC9765-32D1-4B49-91FC-E154AE5E10E5}"/>
              </a:ext>
            </a:extLst>
          </p:cNvPr>
          <p:cNvSpPr>
            <a:spLocks noGrp="1"/>
          </p:cNvSpPr>
          <p:nvPr>
            <p:ph type="title"/>
          </p:nvPr>
        </p:nvSpPr>
        <p:spPr>
          <a:xfrm>
            <a:off x="628650" y="273050"/>
            <a:ext cx="1162050" cy="995363"/>
          </a:xfrm>
        </p:spPr>
        <p:txBody>
          <a:bodyPr/>
          <a:lstStyle/>
          <a:p>
            <a:r>
              <a:rPr lang="zh-TW" altLang="en-US" dirty="0"/>
              <a:t>附錄</a:t>
            </a:r>
          </a:p>
        </p:txBody>
      </p:sp>
      <p:sp>
        <p:nvSpPr>
          <p:cNvPr id="3" name="日期版面配置區 2">
            <a:extLst>
              <a:ext uri="{FF2B5EF4-FFF2-40B4-BE49-F238E27FC236}">
                <a16:creationId xmlns:a16="http://schemas.microsoft.com/office/drawing/2014/main" id="{982FDE26-9591-42E0-855A-9ECC80C16D85}"/>
              </a:ext>
            </a:extLst>
          </p:cNvPr>
          <p:cNvSpPr>
            <a:spLocks noGrp="1"/>
          </p:cNvSpPr>
          <p:nvPr>
            <p:ph type="dt" sz="half" idx="10"/>
          </p:nvPr>
        </p:nvSpPr>
        <p:spPr/>
        <p:txBody>
          <a:bodyPr/>
          <a:lstStyle/>
          <a:p>
            <a:fld id="{C84F5866-8E38-431B-B5AA-4FB890454C5C}" type="datetime1">
              <a:rPr lang="zh-CN" altLang="en-US" smtClean="0"/>
              <a:pPr/>
              <a:t>2021/2/15</a:t>
            </a:fld>
            <a:endParaRPr lang="zh-CN" altLang="en-US" sz="1800">
              <a:solidFill>
                <a:schemeClr val="tx1"/>
              </a:solidFill>
            </a:endParaRPr>
          </a:p>
        </p:txBody>
      </p:sp>
    </p:spTree>
    <p:extLst>
      <p:ext uri="{BB962C8B-B14F-4D97-AF65-F5344CB8AC3E}">
        <p14:creationId xmlns:p14="http://schemas.microsoft.com/office/powerpoint/2010/main" val="4149809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7172" name="Picture 4" descr="https://lh4.googleusercontent.com/a7HN6wf1nliidhix8-Tm8CtI3ZXOMEr2hBcFHQOJZHb3BAi91XG5el1yeQ4vDfd0u7cAKHobmudjqkohhifqxYJAmrp7K0dgn_KfjE5hVrIEoDK0XLX3ipV6lRho5oRi_pRx">
            <a:extLst>
              <a:ext uri="{FF2B5EF4-FFF2-40B4-BE49-F238E27FC236}">
                <a16:creationId xmlns:a16="http://schemas.microsoft.com/office/drawing/2014/main" id="{032F1DAB-0201-4C3D-90C7-19E2EC5215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139822"/>
            <a:ext cx="5917154" cy="394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56247"/>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6146" name="Picture 2" descr="https://lh6.googleusercontent.com/oTmf5JHyAjn5CSNRUqCRSCXZGcM9ODIUAyX643CAdD15rD3mkZosLViT0rzM8DWmYyPsSY2jdiEbSAdjZywRpD8Iup5WZFJBoKHinwOBt8phfMOh0EaXuPnRqRiY8bTFXOcc">
            <a:extLst>
              <a:ext uri="{FF2B5EF4-FFF2-40B4-BE49-F238E27FC236}">
                <a16:creationId xmlns:a16="http://schemas.microsoft.com/office/drawing/2014/main" id="{A2FE9712-A788-4768-B850-B3780E1E1D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368" y="1508791"/>
            <a:ext cx="3197746" cy="319774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lh6.googleusercontent.com/2ZjAN3RjxFfq-dsRPmy1tzpEDERmDNU0yFqLXN5Vh0AKVjrTDUUtPz1g9rJKDZheC5h3HI8vh0tFT4WT-Y6vht6pPYYf9XJAZM5KgGKJWuW35Yd_Q8h0A5ChyoPPdOPua71_">
            <a:extLst>
              <a:ext uri="{FF2B5EF4-FFF2-40B4-BE49-F238E27FC236}">
                <a16:creationId xmlns:a16="http://schemas.microsoft.com/office/drawing/2014/main" id="{1D64087C-9C2A-4507-8E15-EB6060F19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1473" y="1905001"/>
            <a:ext cx="4114159" cy="274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670888"/>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Decision Tree</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8194" name="Picture 2" descr="https://lh3.googleusercontent.com/GOj-fEJhqRFEEP8bKxDf8DqzUH8s4F1VGk7iUfhVlWpjEpo3XSnVSToYk-_GM2rKM-BPfSCl75wu-2bTnT_of6xpLIqxFWM_fsp0vweuAypqRhuPSO3NUKKqVbBjO7xpH7n5">
            <a:extLst>
              <a:ext uri="{FF2B5EF4-FFF2-40B4-BE49-F238E27FC236}">
                <a16:creationId xmlns:a16="http://schemas.microsoft.com/office/drawing/2014/main" id="{C783434E-8FF9-4ADF-B65D-A0998771C8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823" y="1925663"/>
            <a:ext cx="3689581" cy="259931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6.googleusercontent.com/qAn1baYfGXXAyG19CmVgdk6Ov-PUj2EzQ0FcsTbm5k3olMRZ5vdkQmzzk6DS9DfZPk9M96E7lXXsZ8XVfhLc9DN64gyCdT6tYBHcn7JWIAh0JG4jqNpIEz1nxKjycPePuYUY">
            <a:extLst>
              <a:ext uri="{FF2B5EF4-FFF2-40B4-BE49-F238E27FC236}">
                <a16:creationId xmlns:a16="http://schemas.microsoft.com/office/drawing/2014/main" id="{4B1562BC-7F0C-4796-93AA-EB21F4C150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671" y="1865694"/>
            <a:ext cx="4061610" cy="268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921644"/>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2292" name="Picture 4" descr="https://lh6.googleusercontent.com/5RqwQAWCglgRgyfDC9n9nPE3V4jqFZ-FA9vwkFeNacqZ97xI2HaIOa-6nDpx-z9wig77cA114OkaAJ27s80KokeRYUcdF-a1seGLPEkoVuu1DLtFOal1-qjl_zsd1xra-V62">
            <a:extLst>
              <a:ext uri="{FF2B5EF4-FFF2-40B4-BE49-F238E27FC236}">
                <a16:creationId xmlns:a16="http://schemas.microsoft.com/office/drawing/2014/main" id="{E0858B39-A6EC-43FD-87C0-1AF6317789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5545" y="1229465"/>
            <a:ext cx="5657215" cy="374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31320"/>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1268" name="Picture 4" descr="https://lh4.googleusercontent.com/k5Sm1_oiA6f9Or7hFJKqblP6mFrmEFYp8uCbJdu3EylPJmbj_lQsHjLVdVp2QSvA0bST5JC_jHzWCvG1TUcM4SH8c0Awwvb_e5PQmkgLVNIi_tyy7o_loxmksAp697x1wA4x">
            <a:extLst>
              <a:ext uri="{FF2B5EF4-FFF2-40B4-BE49-F238E27FC236}">
                <a16:creationId xmlns:a16="http://schemas.microsoft.com/office/drawing/2014/main" id="{0B0A2EFC-0E90-43D9-A517-9E7BE5DCC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224" y="1543168"/>
            <a:ext cx="2873951" cy="314900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lh3.googleusercontent.com/OBZ924viBv4DPvd2NKVkLLWdSKGMAu7SIzcTYHbilhLUo6wxL2snMH3WMeHXXUowHcMgqiePmYfpWw_1t7x5kK2JgFomPMD_gHTyUfTxfx01wx_IvAexZCpTT0_3C1ZV5D0j">
            <a:extLst>
              <a:ext uri="{FF2B5EF4-FFF2-40B4-BE49-F238E27FC236}">
                <a16:creationId xmlns:a16="http://schemas.microsoft.com/office/drawing/2014/main" id="{9695BE02-B07A-4F62-A6F9-C7DF28F2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705" y="1905001"/>
            <a:ext cx="4138946" cy="27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94923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0244" name="Picture 4" descr="https://lh6.googleusercontent.com/5RqwQAWCglgRgyfDC9n9nPE3V4jqFZ-FA9vwkFeNacqZ97xI2HaIOa-6nDpx-z9wig77cA114OkaAJ27s80KokeRYUcdF-a1seGLPEkoVuu1DLtFOal1-qjl_zsd1xra-V62">
            <a:extLst>
              <a:ext uri="{FF2B5EF4-FFF2-40B4-BE49-F238E27FC236}">
                <a16:creationId xmlns:a16="http://schemas.microsoft.com/office/drawing/2014/main" id="{AAD3223E-07D9-48AC-ABAE-474B167B3A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221845"/>
            <a:ext cx="5718175" cy="378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89569"/>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1268" name="Picture 4" descr="https://lh4.googleusercontent.com/k5Sm1_oiA6f9Or7hFJKqblP6mFrmEFYp8uCbJdu3EylPJmbj_lQsHjLVdVp2QSvA0bST5JC_jHzWCvG1TUcM4SH8c0Awwvb_e5PQmkgLVNIi_tyy7o_loxmksAp697x1wA4x">
            <a:extLst>
              <a:ext uri="{FF2B5EF4-FFF2-40B4-BE49-F238E27FC236}">
                <a16:creationId xmlns:a16="http://schemas.microsoft.com/office/drawing/2014/main" id="{0B0A2EFC-0E90-43D9-A517-9E7BE5DCC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224" y="1543168"/>
            <a:ext cx="2873951" cy="314900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lh3.googleusercontent.com/OBZ924viBv4DPvd2NKVkLLWdSKGMAu7SIzcTYHbilhLUo6wxL2snMH3WMeHXXUowHcMgqiePmYfpWw_1t7x5kK2JgFomPMD_gHTyUfTxfx01wx_IvAexZCpTT0_3C1ZV5D0j">
            <a:extLst>
              <a:ext uri="{FF2B5EF4-FFF2-40B4-BE49-F238E27FC236}">
                <a16:creationId xmlns:a16="http://schemas.microsoft.com/office/drawing/2014/main" id="{9695BE02-B07A-4F62-A6F9-C7DF28F2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705" y="1905001"/>
            <a:ext cx="4138946" cy="27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50178"/>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Random Forest</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17410" name="Picture 2" descr="https://lh5.googleusercontent.com/ELVabulCKReWwR9Swkg4Rszv6AOTDgc7HByKnNZ3AcAnO7f-qfU3lb1AN0c_W2PURowQOVly93rmQHuIcKLbsku_kZEaWvqIBBSRrBxw0qosnDtgv8eovXzwEzS5oEvaDYEF">
            <a:extLst>
              <a:ext uri="{FF2B5EF4-FFF2-40B4-BE49-F238E27FC236}">
                <a16:creationId xmlns:a16="http://schemas.microsoft.com/office/drawing/2014/main" id="{FE9BD961-D781-4F7C-AE4E-533C384542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55" y="1907760"/>
            <a:ext cx="3689582" cy="259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47056"/>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60"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資料描述</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199832"/>
            <a:ext cx="742187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原始資料</a:t>
            </a:r>
            <a:r>
              <a:rPr lang="en-US" altLang="zh-TW" sz="2000" dirty="0">
                <a:solidFill>
                  <a:srgbClr val="000000"/>
                </a:solidFill>
                <a:latin typeface="+mn-ea"/>
                <a:ea typeface="+mn-ea"/>
                <a:sym typeface="DotumChe" pitchFamily="49" charset="-127"/>
              </a:rPr>
              <a:t>: 307511 rows × 122 columns</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刪除資料筆數小於兩萬的 </a:t>
            </a:r>
            <a:r>
              <a:rPr lang="en-US" altLang="zh-TW" sz="2000" dirty="0">
                <a:solidFill>
                  <a:srgbClr val="000000"/>
                </a:solidFill>
                <a:latin typeface="+mn-ea"/>
                <a:ea typeface="+mn-ea"/>
                <a:sym typeface="DotumChe" pitchFamily="49" charset="-127"/>
              </a:rPr>
              <a:t>column</a:t>
            </a:r>
            <a:r>
              <a:rPr lang="zh-TW" altLang="en-US" sz="2000" dirty="0">
                <a:solidFill>
                  <a:srgbClr val="000000"/>
                </a:solidFill>
                <a:latin typeface="+mn-ea"/>
                <a:ea typeface="+mn-ea"/>
                <a:sym typeface="DotumChe" pitchFamily="49" charset="-127"/>
              </a:rPr>
              <a:t> </a:t>
            </a:r>
            <a:r>
              <a:rPr lang="en-US" altLang="zh-TW" sz="2000" dirty="0">
                <a:solidFill>
                  <a:srgbClr val="000000"/>
                </a:solidFill>
                <a:latin typeface="+mn-ea"/>
                <a:ea typeface="+mn-ea"/>
                <a:sym typeface="DotumChe" pitchFamily="49" charset="-127"/>
              </a:rPr>
              <a:t>-&gt; </a:t>
            </a:r>
            <a:r>
              <a:rPr lang="zh-TW" altLang="en-US" sz="2000" dirty="0">
                <a:solidFill>
                  <a:srgbClr val="000000"/>
                </a:solidFill>
                <a:latin typeface="+mn-ea"/>
                <a:ea typeface="+mn-ea"/>
                <a:sym typeface="DotumChe" pitchFamily="49" charset="-127"/>
              </a:rPr>
              <a:t>刪除</a:t>
            </a:r>
            <a:r>
              <a:rPr lang="en-US" altLang="zh-TW" sz="2000" dirty="0">
                <a:solidFill>
                  <a:srgbClr val="000000"/>
                </a:solidFill>
                <a:latin typeface="+mn-ea"/>
                <a:ea typeface="+mn-ea"/>
                <a:sym typeface="DotumChe" pitchFamily="49" charset="-127"/>
              </a:rPr>
              <a:t>49columns</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刪除資料缺失達到 </a:t>
            </a:r>
            <a:r>
              <a:rPr lang="en-US" altLang="zh-TW" sz="2000" dirty="0">
                <a:solidFill>
                  <a:srgbClr val="000000"/>
                </a:solidFill>
                <a:latin typeface="+mn-ea"/>
                <a:ea typeface="+mn-ea"/>
                <a:sym typeface="DotumChe" pitchFamily="49" charset="-127"/>
              </a:rPr>
              <a:t>1/3 </a:t>
            </a:r>
            <a:r>
              <a:rPr lang="zh-TW" altLang="en-US" sz="2000" dirty="0">
                <a:solidFill>
                  <a:srgbClr val="000000"/>
                </a:solidFill>
                <a:latin typeface="+mn-ea"/>
                <a:ea typeface="+mn-ea"/>
                <a:sym typeface="DotumChe" pitchFamily="49" charset="-127"/>
              </a:rPr>
              <a:t>的 </a:t>
            </a:r>
            <a:r>
              <a:rPr lang="en-US" altLang="zh-TW" sz="2000" dirty="0">
                <a:solidFill>
                  <a:srgbClr val="000000"/>
                </a:solidFill>
                <a:latin typeface="+mn-ea"/>
                <a:ea typeface="+mn-ea"/>
                <a:sym typeface="DotumChe" pitchFamily="49" charset="-127"/>
              </a:rPr>
              <a:t>row -&gt; </a:t>
            </a:r>
            <a:r>
              <a:rPr lang="zh-TW" altLang="en-US" sz="2000" dirty="0">
                <a:solidFill>
                  <a:srgbClr val="000000"/>
                </a:solidFill>
                <a:latin typeface="+mn-ea"/>
                <a:ea typeface="+mn-ea"/>
                <a:sym typeface="DotumChe" pitchFamily="49" charset="-127"/>
              </a:rPr>
              <a:t>沒有刪除</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將 </a:t>
            </a:r>
            <a:r>
              <a:rPr lang="en-US" altLang="zh-TW" sz="2000" dirty="0">
                <a:solidFill>
                  <a:srgbClr val="000000"/>
                </a:solidFill>
                <a:latin typeface="+mn-ea"/>
                <a:ea typeface="+mn-ea"/>
                <a:sym typeface="DotumChe" pitchFamily="49" charset="-127"/>
              </a:rPr>
              <a:t>categorical data </a:t>
            </a:r>
            <a:r>
              <a:rPr lang="zh-TW" altLang="en-US" sz="2000" dirty="0">
                <a:solidFill>
                  <a:srgbClr val="000000"/>
                </a:solidFill>
                <a:latin typeface="+mn-ea"/>
                <a:ea typeface="+mn-ea"/>
                <a:sym typeface="DotumChe" pitchFamily="49" charset="-127"/>
              </a:rPr>
              <a:t>轉為 </a:t>
            </a:r>
            <a:r>
              <a:rPr lang="en-US" altLang="zh-TW" sz="2000" dirty="0">
                <a:solidFill>
                  <a:srgbClr val="000000"/>
                </a:solidFill>
                <a:latin typeface="+mn-ea"/>
                <a:ea typeface="+mn-ea"/>
                <a:sym typeface="DotumChe" pitchFamily="49" charset="-127"/>
              </a:rPr>
              <a:t>one hot coding -&gt; 191columns</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刪除發生次數小於 </a:t>
            </a:r>
            <a:r>
              <a:rPr lang="en-US" altLang="zh-TW" sz="2000" dirty="0">
                <a:solidFill>
                  <a:srgbClr val="000000"/>
                </a:solidFill>
                <a:latin typeface="+mn-ea"/>
                <a:ea typeface="+mn-ea"/>
                <a:sym typeface="DotumChe" pitchFamily="49" charset="-127"/>
              </a:rPr>
              <a:t>10 </a:t>
            </a:r>
            <a:r>
              <a:rPr lang="zh-TW" altLang="en-US" sz="2000" dirty="0">
                <a:solidFill>
                  <a:srgbClr val="000000"/>
                </a:solidFill>
                <a:latin typeface="+mn-ea"/>
                <a:ea typeface="+mn-ea"/>
                <a:sym typeface="DotumChe" pitchFamily="49" charset="-127"/>
              </a:rPr>
              <a:t>的 </a:t>
            </a:r>
            <a:r>
              <a:rPr lang="en-US" altLang="zh-TW" sz="2000" dirty="0">
                <a:solidFill>
                  <a:srgbClr val="000000"/>
                </a:solidFill>
                <a:latin typeface="+mn-ea"/>
                <a:ea typeface="+mn-ea"/>
                <a:sym typeface="DotumChe" pitchFamily="49" charset="-127"/>
              </a:rPr>
              <a:t>column -&gt; 178columns</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運用 </a:t>
            </a:r>
            <a:r>
              <a:rPr lang="en-US" altLang="zh-TW" sz="2000" dirty="0" err="1">
                <a:solidFill>
                  <a:srgbClr val="000000"/>
                </a:solidFill>
                <a:latin typeface="+mn-ea"/>
                <a:ea typeface="+mn-ea"/>
                <a:sym typeface="DotumChe" pitchFamily="49" charset="-127"/>
              </a:rPr>
              <a:t>sklearn</a:t>
            </a:r>
            <a:r>
              <a:rPr lang="en-US" altLang="zh-TW" sz="2000" dirty="0">
                <a:solidFill>
                  <a:srgbClr val="000000"/>
                </a:solidFill>
                <a:latin typeface="+mn-ea"/>
                <a:ea typeface="+mn-ea"/>
                <a:sym typeface="DotumChe" pitchFamily="49" charset="-127"/>
              </a:rPr>
              <a:t> </a:t>
            </a:r>
            <a:r>
              <a:rPr lang="zh-TW" altLang="en-US" sz="2000" dirty="0">
                <a:solidFill>
                  <a:srgbClr val="000000"/>
                </a:solidFill>
                <a:latin typeface="+mn-ea"/>
                <a:ea typeface="+mn-ea"/>
                <a:sym typeface="DotumChe" pitchFamily="49" charset="-127"/>
              </a:rPr>
              <a:t>的 </a:t>
            </a:r>
            <a:r>
              <a:rPr lang="en-US" altLang="zh-TW" sz="2000" dirty="0" err="1">
                <a:solidFill>
                  <a:srgbClr val="000000"/>
                </a:solidFill>
                <a:latin typeface="+mn-ea"/>
                <a:ea typeface="+mn-ea"/>
                <a:sym typeface="DotumChe" pitchFamily="49" charset="-127"/>
              </a:rPr>
              <a:t>knnImputer</a:t>
            </a:r>
            <a:r>
              <a:rPr lang="en-US" altLang="zh-TW" sz="2000" dirty="0">
                <a:solidFill>
                  <a:srgbClr val="000000"/>
                </a:solidFill>
                <a:latin typeface="+mn-ea"/>
                <a:ea typeface="+mn-ea"/>
                <a:sym typeface="DotumChe" pitchFamily="49" charset="-127"/>
              </a:rPr>
              <a:t> </a:t>
            </a:r>
            <a:r>
              <a:rPr lang="zh-TW" altLang="en-US" sz="2000" dirty="0">
                <a:solidFill>
                  <a:srgbClr val="000000"/>
                </a:solidFill>
                <a:latin typeface="+mn-ea"/>
                <a:ea typeface="+mn-ea"/>
                <a:sym typeface="DotumChe" pitchFamily="49" charset="-127"/>
              </a:rPr>
              <a:t>補齊缺失的資料</a:t>
            </a:r>
          </a:p>
          <a:p>
            <a:pPr marL="342900" indent="-342900">
              <a:spcAft>
                <a:spcPts val="600"/>
              </a:spcAft>
              <a:buFont typeface="Arial" panose="020B0604020202020204" pitchFamily="34" charset="0"/>
              <a:buChar char="•"/>
            </a:pPr>
            <a:endParaRPr lang="en-US" altLang="zh-TW" sz="2000" dirty="0">
              <a:solidFill>
                <a:srgbClr val="000000"/>
              </a:solidFill>
              <a:latin typeface="+mn-ea"/>
              <a:ea typeface="+mn-ea"/>
              <a:sym typeface="DotumChe" pitchFamily="49" charset="-127"/>
            </a:endParaRPr>
          </a:p>
          <a:p>
            <a:pPr>
              <a:spcAft>
                <a:spcPts val="600"/>
              </a:spcAft>
            </a:pPr>
            <a:endParaRPr lang="zh-TW" altLang="en-US" sz="2000" dirty="0">
              <a:solidFill>
                <a:srgbClr val="000000"/>
              </a:solidFill>
              <a:latin typeface="+mn-ea"/>
              <a:ea typeface="+mn-ea"/>
              <a:sym typeface="DotumChe" pitchFamily="49" charset="-127"/>
            </a:endParaRPr>
          </a:p>
          <a:p>
            <a:pPr>
              <a:spcAft>
                <a:spcPts val="600"/>
              </a:spcAft>
            </a:pPr>
            <a:endParaRPr lang="en-US" sz="2000" dirty="0">
              <a:solidFill>
                <a:srgbClr val="000000"/>
              </a:solidFill>
              <a:latin typeface="+mn-ea"/>
              <a:ea typeface="+mn-ea"/>
              <a:sym typeface="DotumChe" pitchFamily="49" charset="-127"/>
            </a:endParaRPr>
          </a:p>
        </p:txBody>
      </p:sp>
    </p:spTree>
    <p:extLst>
      <p:ext uri="{BB962C8B-B14F-4D97-AF65-F5344CB8AC3E}">
        <p14:creationId xmlns:p14="http://schemas.microsoft.com/office/powerpoint/2010/main" val="2592874773"/>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a:t>
            </a:r>
            <a:r>
              <a:rPr lang="en-US" altLang="zh-TW" sz="2400" b="1" dirty="0">
                <a:solidFill>
                  <a:srgbClr val="004D6C"/>
                </a:solidFill>
                <a:latin typeface="+mn-ea"/>
                <a:ea typeface="+mn-ea"/>
                <a:sym typeface="DotumChe" pitchFamily="49" charset="-127"/>
              </a:rPr>
              <a:t>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6388" name="Picture 4" descr="https://lh6.googleusercontent.com/XX2hUPMTM1lt137wJPZce4PaEp1p8mmnEif9rDiXMCp-L-Bvd33PWgwr1oE_iV8daPk5CHbOV2tNb77boIaHnGZtbFOdlGTcXzGGFEPLwRuArfy9QtB7rQlKhCsIOXyxzyMR">
            <a:extLst>
              <a:ext uri="{FF2B5EF4-FFF2-40B4-BE49-F238E27FC236}">
                <a16:creationId xmlns:a16="http://schemas.microsoft.com/office/drawing/2014/main" id="{6B45A5CD-75AD-46D0-8705-2F19D5F964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164011"/>
            <a:ext cx="5966777" cy="397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30535"/>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5362" name="Picture 2" descr="https://lh3.googleusercontent.com/0q3kcLh4wlGIwGabxWw6f4DHn1_OJd2F95PKHZlgbHGBsaXmS7kjmi8RDWDxBciyhn1qhTmo2kcamXRoFSm-febtTAFia2xd3V3ga-DoUBxKcQkrMXm8Ncq059i5b27btrSq">
            <a:extLst>
              <a:ext uri="{FF2B5EF4-FFF2-40B4-BE49-F238E27FC236}">
                <a16:creationId xmlns:a16="http://schemas.microsoft.com/office/drawing/2014/main" id="{B6039903-C2BB-4D48-B87F-EAD81ACBE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49" y="1429965"/>
            <a:ext cx="3284220" cy="328422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lh6.googleusercontent.com/SoegqNsz4Vcp-r10l34NBJ_qFjkJuxlmkxyItzzqUnyL6xeIJh5u8Rz-gzCuAX5swuX_rDRNwSEAnNfZ3GPnwpKy2NLQn-l3ybjNMJUlLvNHtRuI-X0XRK0KUDiUDZRn2n0V">
            <a:extLst>
              <a:ext uri="{FF2B5EF4-FFF2-40B4-BE49-F238E27FC236}">
                <a16:creationId xmlns:a16="http://schemas.microsoft.com/office/drawing/2014/main" id="{3407D7F2-3424-47D5-86A6-F56E4EEF5F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6405" y="1905001"/>
            <a:ext cx="4138947" cy="273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618191"/>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opt_score2   ???</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0244" name="Picture 4" descr="https://lh6.googleusercontent.com/5RqwQAWCglgRgyfDC9n9nPE3V4jqFZ-FA9vwkFeNacqZ97xI2HaIOa-6nDpx-z9wig77cA114OkaAJ27s80KokeRYUcdF-a1seGLPEkoVuu1DLtFOal1-qjl_zsd1xra-V62">
            <a:extLst>
              <a:ext uri="{FF2B5EF4-FFF2-40B4-BE49-F238E27FC236}">
                <a16:creationId xmlns:a16="http://schemas.microsoft.com/office/drawing/2014/main" id="{AAD3223E-07D9-48AC-ABAE-474B167B3A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221845"/>
            <a:ext cx="5718175" cy="378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888949"/>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opt_score2  ???</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1268" name="Picture 4" descr="https://lh4.googleusercontent.com/k5Sm1_oiA6f9Or7hFJKqblP6mFrmEFYp8uCbJdu3EylPJmbj_lQsHjLVdVp2QSvA0bST5JC_jHzWCvG1TUcM4SH8c0Awwvb_e5PQmkgLVNIi_tyy7o_loxmksAp697x1wA4x">
            <a:extLst>
              <a:ext uri="{FF2B5EF4-FFF2-40B4-BE49-F238E27FC236}">
                <a16:creationId xmlns:a16="http://schemas.microsoft.com/office/drawing/2014/main" id="{0B0A2EFC-0E90-43D9-A517-9E7BE5DCC9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224" y="1543168"/>
            <a:ext cx="2873951" cy="314900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lh3.googleusercontent.com/OBZ924viBv4DPvd2NKVkLLWdSKGMAu7SIzcTYHbilhLUo6wxL2snMH3WMeHXXUowHcMgqiePmYfpWw_1t7x5kK2JgFomPMD_gHTyUfTxfx01wx_IvAexZCpTT0_3C1ZV5D0j">
            <a:extLst>
              <a:ext uri="{FF2B5EF4-FFF2-40B4-BE49-F238E27FC236}">
                <a16:creationId xmlns:a16="http://schemas.microsoft.com/office/drawing/2014/main" id="{9695BE02-B07A-4F62-A6F9-C7DF28F24F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705" y="1905001"/>
            <a:ext cx="4138946" cy="27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03669"/>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919129" y="1166461"/>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pic>
        <p:nvPicPr>
          <p:cNvPr id="3074" name="Picture 2" descr="https://lh6.googleusercontent.com/NSfOJPEEreA9gUz4q5-z0yaJAd-H7TC5Xwi9dm7YG_os_5anxtGCN1zus3qlhTTM1Z_Ti7-7jLsz1Gl_W_82L0OTamlWBgZPVnczOO3rd_AQQqD0jG4lz0qaHjlAjypTtAzU">
            <a:extLst>
              <a:ext uri="{FF2B5EF4-FFF2-40B4-BE49-F238E27FC236}">
                <a16:creationId xmlns:a16="http://schemas.microsoft.com/office/drawing/2014/main" id="{E76306E0-171D-4789-B5A3-95CA4BA99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508" y="1239581"/>
            <a:ext cx="4672984" cy="350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263994"/>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1028" name="Picture 4" descr="https://lh3.googleusercontent.com/zmRkWsHYYdZ5Td8e3JNGCnIilw12sr_vfCe_eh8HPefGyRU5VBG7Z2pzgQ-3oIAx9-kTmlVwJVoCBx4bsOLDccPZFr8YLhyoWk6OwHfKREbi6uckadLS27Q3jxVZhX8ahxPC">
            <a:extLst>
              <a:ext uri="{FF2B5EF4-FFF2-40B4-BE49-F238E27FC236}">
                <a16:creationId xmlns:a16="http://schemas.microsoft.com/office/drawing/2014/main" id="{42EAB465-E46E-41D3-974F-D528360377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158135"/>
            <a:ext cx="5837237" cy="3893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536238"/>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050" name="Picture 2" descr="https://lh3.googleusercontent.com/F0OYLVWQgGhHabnamtR8JeM0tiUI5KZGdgd8iZ-HjkhxM_zxGH0pnlli4FU8JsBvLIFiIeDcp3Ryqk1-Ik-mMYg1qTE6757hKzL-st7GAxUqQ6v6Rqbj0E9T_h7UmEni6wR_">
            <a:extLst>
              <a:ext uri="{FF2B5EF4-FFF2-40B4-BE49-F238E27FC236}">
                <a16:creationId xmlns:a16="http://schemas.microsoft.com/office/drawing/2014/main" id="{90A31476-44FA-4983-8659-1C4C0A81D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75" y="1492622"/>
            <a:ext cx="3351871" cy="33518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2S0XiUPrhLFNrM4K9H94fY3lBTZ3PLmKHg8GL6PGngGxfhJOjYE728cFVyBTHx3EJBKhhyY1ziK-kfo8Jxq32IOPUVkZsUm15CRw6GPmjPkaHwXWQXf3mzU-m2pAW6ZSPdnW">
            <a:extLst>
              <a:ext uri="{FF2B5EF4-FFF2-40B4-BE49-F238E27FC236}">
                <a16:creationId xmlns:a16="http://schemas.microsoft.com/office/drawing/2014/main" id="{E34E89E7-02BF-4557-8167-12626C313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65" y="1905001"/>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32069"/>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XGBoost</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2530" name="Picture 2" descr="https://lh6.googleusercontent.com/lYAQ54i0kuegXN4jwN3telIRFRp0HQ_taTkhmOqEB4gZy2yi1bDPwtqIBgYCPAXAT-GkE2YkaelWUu1bql9F59w9cogvuxcZ89mrxsPdiyqZvZLlg5Ac26m06k_NB17Ipbp6">
            <a:extLst>
              <a:ext uri="{FF2B5EF4-FFF2-40B4-BE49-F238E27FC236}">
                <a16:creationId xmlns:a16="http://schemas.microsoft.com/office/drawing/2014/main" id="{3AD0670F-474E-4021-9880-73F7909941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139822"/>
            <a:ext cx="5837237" cy="3893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722356"/>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XGBoost</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1506" name="Picture 2" descr="https://lh6.googleusercontent.com/aJUvXhH8ILlrVjtkSNjloHHGnSQQdOQpKasSoBU3_e5v-OAnDDgqCS0ykgwCPWF1ps6lT9my5Wc8pnnDWjJRdTuU8Q_SP0Vl150hva-ohhZ5uCWgeTEYMvGsPSsvjjE1xqSr">
            <a:extLst>
              <a:ext uri="{FF2B5EF4-FFF2-40B4-BE49-F238E27FC236}">
                <a16:creationId xmlns:a16="http://schemas.microsoft.com/office/drawing/2014/main" id="{1CD2DF88-709E-4417-94B6-FC2634BA7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75" y="1431225"/>
            <a:ext cx="3351872" cy="335187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lh6.googleusercontent.com/I0FYWlO6ZxjYBwBZm8nBT6jWvnMMQTpQ7KKbpLOI3spy--6qfGOHgLoz08-TUIDUO7BR-ugUxmg_lxKGTl_OJPiWpbkeH7IJYuC-HENs1GIT3z1P_BMRvaAwUhw-oN54PxRX">
            <a:extLst>
              <a:ext uri="{FF2B5EF4-FFF2-40B4-BE49-F238E27FC236}">
                <a16:creationId xmlns:a16="http://schemas.microsoft.com/office/drawing/2014/main" id="{D1B5561E-368C-4FCF-A5EE-7959A935D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684" y="1905001"/>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824887"/>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XGBoost</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0484" name="Picture 4" descr="https://lh6.googleusercontent.com/BlG4Pvd1VNC9ivr6wQrQeVr17A7Jlg4SIXcaXCN2Cpd30AFf6nR8jJoBhSN1zIImIQ5lxqI627RkRZG4muFea3lVgP_XGhRi7QZB5yw5uPzqkx-lHw_3KRQ4CcII0kJ1deaK">
            <a:extLst>
              <a:ext uri="{FF2B5EF4-FFF2-40B4-BE49-F238E27FC236}">
                <a16:creationId xmlns:a16="http://schemas.microsoft.com/office/drawing/2014/main" id="{D2C5DAFA-78C1-4506-8D1E-903FC47CDA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723" y="1139822"/>
            <a:ext cx="5814377" cy="387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2331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59"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資料處理</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199832"/>
            <a:ext cx="7421878"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將資料分為 </a:t>
            </a:r>
            <a:r>
              <a:rPr lang="en-US" altLang="zh-TW" sz="2000" dirty="0">
                <a:solidFill>
                  <a:srgbClr val="000000"/>
                </a:solidFill>
                <a:latin typeface="+mn-ea"/>
                <a:ea typeface="+mn-ea"/>
                <a:sym typeface="DotumChe" pitchFamily="49" charset="-127"/>
              </a:rPr>
              <a:t>categorical data &amp; interval data</a:t>
            </a:r>
          </a:p>
          <a:p>
            <a:pPr marL="342900" indent="-342900">
              <a:spcAft>
                <a:spcPts val="600"/>
              </a:spcAft>
              <a:buFont typeface="Arial" panose="020B0604020202020204" pitchFamily="34" charset="0"/>
              <a:buChar char="•"/>
            </a:pPr>
            <a:r>
              <a:rPr lang="zh-TW" altLang="en-US" sz="2000" dirty="0">
                <a:solidFill>
                  <a:srgbClr val="000000"/>
                </a:solidFill>
                <a:latin typeface="+mn-ea"/>
                <a:ea typeface="+mn-ea"/>
                <a:sym typeface="DotumChe" pitchFamily="49" charset="-127"/>
              </a:rPr>
              <a:t>將 </a:t>
            </a:r>
            <a:r>
              <a:rPr lang="en-US" altLang="zh-TW" sz="2000" dirty="0">
                <a:solidFill>
                  <a:srgbClr val="000000"/>
                </a:solidFill>
                <a:latin typeface="+mn-ea"/>
                <a:ea typeface="+mn-ea"/>
                <a:sym typeface="DotumChe" pitchFamily="49" charset="-127"/>
              </a:rPr>
              <a:t>interval data </a:t>
            </a:r>
            <a:r>
              <a:rPr lang="zh-TW" altLang="en-US" sz="2000" dirty="0">
                <a:solidFill>
                  <a:srgbClr val="000000"/>
                </a:solidFill>
                <a:latin typeface="+mn-ea"/>
                <a:ea typeface="+mn-ea"/>
                <a:sym typeface="DotumChe" pitchFamily="49" charset="-127"/>
              </a:rPr>
              <a:t>取 </a:t>
            </a:r>
            <a:r>
              <a:rPr lang="en-US" altLang="zh-TW" sz="2000" dirty="0">
                <a:solidFill>
                  <a:srgbClr val="000000"/>
                </a:solidFill>
                <a:latin typeface="+mn-ea"/>
                <a:ea typeface="+mn-ea"/>
                <a:sym typeface="DotumChe" pitchFamily="49" charset="-127"/>
              </a:rPr>
              <a:t>PCA</a:t>
            </a:r>
            <a:r>
              <a:rPr lang="zh-TW" altLang="en-US" sz="2000" dirty="0">
                <a:solidFill>
                  <a:srgbClr val="000000"/>
                </a:solidFill>
                <a:latin typeface="+mn-ea"/>
                <a:ea typeface="+mn-ea"/>
                <a:sym typeface="DotumChe" pitchFamily="49" charset="-127"/>
              </a:rPr>
              <a:t>  </a:t>
            </a:r>
            <a:endParaRPr lang="en-US" altLang="zh-TW" sz="2000" dirty="0">
              <a:solidFill>
                <a:srgbClr val="000000"/>
              </a:solidFill>
              <a:latin typeface="+mn-ea"/>
              <a:ea typeface="+mn-ea"/>
              <a:sym typeface="DotumChe" pitchFamily="49" charset="-127"/>
            </a:endParaRPr>
          </a:p>
          <a:p>
            <a:pPr>
              <a:spcAft>
                <a:spcPts val="600"/>
              </a:spcAft>
            </a:pPr>
            <a:r>
              <a:rPr lang="zh-TW" altLang="en-US" sz="2000" dirty="0">
                <a:solidFill>
                  <a:srgbClr val="000000"/>
                </a:solidFill>
                <a:latin typeface="+mn-ea"/>
                <a:ea typeface="+mn-ea"/>
                <a:sym typeface="DotumChe" pitchFamily="49" charset="-127"/>
              </a:rPr>
              <a:t>     </a:t>
            </a:r>
            <a:r>
              <a:rPr lang="en-US" altLang="zh-TW" sz="2000" dirty="0" err="1">
                <a:solidFill>
                  <a:srgbClr val="000000"/>
                </a:solidFill>
                <a:latin typeface="+mn-ea"/>
                <a:ea typeface="+mn-ea"/>
                <a:sym typeface="DotumChe" pitchFamily="49" charset="-127"/>
              </a:rPr>
              <a:t>n_conponents</a:t>
            </a:r>
            <a:r>
              <a:rPr lang="en-US" altLang="zh-TW" sz="2000" dirty="0">
                <a:solidFill>
                  <a:srgbClr val="000000"/>
                </a:solidFill>
                <a:latin typeface="+mn-ea"/>
                <a:ea typeface="+mn-ea"/>
                <a:sym typeface="DotumChe" pitchFamily="49" charset="-127"/>
              </a:rPr>
              <a:t> = min(</a:t>
            </a:r>
            <a:r>
              <a:rPr lang="en-US" altLang="zh-TW" sz="2000" dirty="0" err="1">
                <a:solidFill>
                  <a:srgbClr val="000000"/>
                </a:solidFill>
                <a:latin typeface="+mn-ea"/>
                <a:ea typeface="+mn-ea"/>
                <a:sym typeface="DotumChe" pitchFamily="49" charset="-127"/>
              </a:rPr>
              <a:t>n_sample</a:t>
            </a:r>
            <a:r>
              <a:rPr lang="en-US" altLang="zh-TW" sz="2000" dirty="0">
                <a:solidFill>
                  <a:srgbClr val="000000"/>
                </a:solidFill>
                <a:latin typeface="+mn-ea"/>
                <a:ea typeface="+mn-ea"/>
                <a:sym typeface="DotumChe" pitchFamily="49" charset="-127"/>
              </a:rPr>
              <a:t>,</a:t>
            </a:r>
            <a:r>
              <a:rPr lang="zh-TW" altLang="en-US" sz="2000" dirty="0">
                <a:solidFill>
                  <a:srgbClr val="000000"/>
                </a:solidFill>
                <a:latin typeface="+mn-ea"/>
                <a:ea typeface="+mn-ea"/>
                <a:sym typeface="DotumChe" pitchFamily="49" charset="-127"/>
              </a:rPr>
              <a:t> </a:t>
            </a:r>
            <a:r>
              <a:rPr lang="en-US" altLang="zh-TW" sz="2000" dirty="0" err="1">
                <a:solidFill>
                  <a:srgbClr val="000000"/>
                </a:solidFill>
                <a:latin typeface="+mn-ea"/>
                <a:ea typeface="+mn-ea"/>
                <a:sym typeface="DotumChe" pitchFamily="49" charset="-127"/>
              </a:rPr>
              <a:t>n_feature</a:t>
            </a:r>
            <a:r>
              <a:rPr lang="en-US" altLang="zh-TW" sz="2000" dirty="0">
                <a:solidFill>
                  <a:srgbClr val="000000"/>
                </a:solidFill>
                <a:latin typeface="+mn-ea"/>
                <a:ea typeface="+mn-ea"/>
                <a:sym typeface="DotumChe" pitchFamily="49" charset="-127"/>
              </a:rPr>
              <a:t>)</a:t>
            </a:r>
          </a:p>
          <a:p>
            <a:pPr marL="342900" indent="-342900">
              <a:spcAft>
                <a:spcPts val="600"/>
              </a:spcAft>
              <a:buFont typeface="Arial" panose="020B0604020202020204" pitchFamily="34" charset="0"/>
              <a:buChar char="•"/>
            </a:pPr>
            <a:endParaRPr lang="zh-TW" altLang="en-US" sz="2000" dirty="0">
              <a:solidFill>
                <a:srgbClr val="000000"/>
              </a:solidFill>
              <a:latin typeface="+mn-ea"/>
              <a:ea typeface="+mn-ea"/>
              <a:sym typeface="DotumChe" pitchFamily="49" charset="-127"/>
            </a:endParaRPr>
          </a:p>
          <a:p>
            <a:pPr marL="342900" indent="-342900">
              <a:spcAft>
                <a:spcPts val="600"/>
              </a:spcAft>
              <a:buFont typeface="Arial" panose="020B0604020202020204" pitchFamily="34" charset="0"/>
              <a:buChar char="•"/>
            </a:pPr>
            <a:endParaRPr lang="en-US" altLang="zh-TW" sz="2000" dirty="0">
              <a:solidFill>
                <a:srgbClr val="000000"/>
              </a:solidFill>
              <a:latin typeface="+mn-ea"/>
              <a:ea typeface="+mn-ea"/>
              <a:sym typeface="DotumChe" pitchFamily="49" charset="-127"/>
            </a:endParaRPr>
          </a:p>
          <a:p>
            <a:pPr>
              <a:spcAft>
                <a:spcPts val="600"/>
              </a:spcAft>
            </a:pPr>
            <a:endParaRPr lang="zh-TW" altLang="en-US" sz="2000" dirty="0">
              <a:solidFill>
                <a:srgbClr val="000000"/>
              </a:solidFill>
              <a:latin typeface="+mn-ea"/>
              <a:ea typeface="+mn-ea"/>
              <a:sym typeface="DotumChe" pitchFamily="49" charset="-127"/>
            </a:endParaRPr>
          </a:p>
          <a:p>
            <a:pPr>
              <a:spcAft>
                <a:spcPts val="600"/>
              </a:spcAft>
            </a:pPr>
            <a:endParaRPr lang="en-US" sz="2000" dirty="0">
              <a:solidFill>
                <a:srgbClr val="000000"/>
              </a:solidFill>
              <a:latin typeface="+mn-ea"/>
              <a:ea typeface="+mn-ea"/>
              <a:sym typeface="DotumChe" pitchFamily="49" charset="-127"/>
            </a:endParaRPr>
          </a:p>
        </p:txBody>
      </p:sp>
    </p:spTree>
    <p:extLst>
      <p:ext uri="{BB962C8B-B14F-4D97-AF65-F5344CB8AC3E}">
        <p14:creationId xmlns:p14="http://schemas.microsoft.com/office/powerpoint/2010/main" val="3817156038"/>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XGBoost</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19458" name="Picture 2" descr="https://lh5.googleusercontent.com/AUMgFCcO0niaUsiGX1jp3vAEiaHlLElGXX418sVolnv3zeCmZLHQE958MqDTjwu2iWoFrJge-gmwnRxf6DBvJ4d-5xIBDaWTlZ5zdufBi5HbJe7PcRnI4YGZCK7X8OrW7Rq7">
            <a:extLst>
              <a:ext uri="{FF2B5EF4-FFF2-40B4-BE49-F238E27FC236}">
                <a16:creationId xmlns:a16="http://schemas.microsoft.com/office/drawing/2014/main" id="{2305C3E8-01C6-4D4A-9D9A-BAA699D99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381" y="1492622"/>
            <a:ext cx="3223260" cy="322326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s://lh3.googleusercontent.com/7iTfs56wkt_0-BHzmTRPevjBWb2YD59MzzNIfsGusyoG6QSmi2_iEj_4CDgri_tamDIGfaYaOMpu-3hS07bR3ssEJJQFM3Rnw5GIAT0qyvcM8RGvbl7ee-sZqs2babJg9oz-">
            <a:extLst>
              <a:ext uri="{FF2B5EF4-FFF2-40B4-BE49-F238E27FC236}">
                <a16:creationId xmlns:a16="http://schemas.microsoft.com/office/drawing/2014/main" id="{47FCD054-3784-4626-A5FB-0292EA4EC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300" y="1888222"/>
            <a:ext cx="4221279" cy="281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632642"/>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LightGBM</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7650" name="Picture 2" descr="https://lh4.googleusercontent.com/gsj59lkqO5wWsbs2oPvGMhbDtPfexAYWLwhL3xq-5Ip3-mxwsg4P-XKxe9eA71vyJVYJyDbg9aeuwPPUoi3zaG5pbY5tNH2IhNgYslpQkxL1-lg7E5WIIF3NlPggpAljwB0P">
            <a:extLst>
              <a:ext uri="{FF2B5EF4-FFF2-40B4-BE49-F238E27FC236}">
                <a16:creationId xmlns:a16="http://schemas.microsoft.com/office/drawing/2014/main" id="{872AE10E-27A0-4A9C-AF35-35F5D04695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139822"/>
            <a:ext cx="5921057" cy="3948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4238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LightGBM</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6626" name="Picture 2" descr="https://lh6.googleusercontent.com/p_XEl6_qVxAMUbZYqh1K3Av-yX9-4N5_WopjMTJ9FqlJLd9SDSE9KSEdjn__M5GuZ1RWxSGE7VC4SPYA55TjBRgag6GWogGf6mxbbzfsn4jfms1YjmfhwSHo7hUEHkiYOwej">
            <a:extLst>
              <a:ext uri="{FF2B5EF4-FFF2-40B4-BE49-F238E27FC236}">
                <a16:creationId xmlns:a16="http://schemas.microsoft.com/office/drawing/2014/main" id="{EA223DAD-1AB4-4351-ABB1-A713C2F45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35" y="1639167"/>
            <a:ext cx="3105151" cy="310515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s://lh5.googleusercontent.com/TAxaL4cpFnXRSLzjDeDU6IcJwaaQ_2BbKe6rrFnxj_DM9OjY-dSh6uEAELRWlg97hGcZcptdPtVOoja_4sqODgQ2qB094aRrMcSjpbKszkadUEXhW1ZuLWrgHiuL2NdyyI7c">
            <a:extLst>
              <a:ext uri="{FF2B5EF4-FFF2-40B4-BE49-F238E27FC236}">
                <a16:creationId xmlns:a16="http://schemas.microsoft.com/office/drawing/2014/main" id="{80B0FEE8-833C-4EDB-A8CC-F49B89715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820" y="1905001"/>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66768"/>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LightGBM</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5602" name="Picture 2" descr="https://lh4.googleusercontent.com/gsj59lkqO5wWsbs2oPvGMhbDtPfexAYWLwhL3xq-5Ip3-mxwsg4P-XKxe9eA71vyJVYJyDbg9aeuwPPUoi3zaG5pbY5tNH2IhNgYslpQkxL1-lg7E5WIIF3NlPggpAljwB0P">
            <a:extLst>
              <a:ext uri="{FF2B5EF4-FFF2-40B4-BE49-F238E27FC236}">
                <a16:creationId xmlns:a16="http://schemas.microsoft.com/office/drawing/2014/main" id="{562B78D6-08AE-4D44-B76D-9DC51174BE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971" y="1139822"/>
            <a:ext cx="5814377" cy="387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148584"/>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err="1">
                <a:solidFill>
                  <a:srgbClr val="004D6C"/>
                </a:solidFill>
                <a:latin typeface="+mn-ea"/>
                <a:sym typeface="DotumChe" pitchFamily="49" charset="-127"/>
              </a:rPr>
              <a:t>LightGBM</a:t>
            </a:r>
            <a:r>
              <a:rPr lang="en-US" altLang="zh-TW" sz="2400" b="1" dirty="0">
                <a:solidFill>
                  <a:srgbClr val="004D6C"/>
                </a:solidFill>
                <a:latin typeface="+mn-ea"/>
                <a:sym typeface="DotumChe" pitchFamily="49" charset="-127"/>
              </a:rPr>
              <a: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4578" name="Picture 2" descr="https://lh6.googleusercontent.com/p_XEl6_qVxAMUbZYqh1K3Av-yX9-4N5_WopjMTJ9FqlJLd9SDSE9KSEdjn__M5GuZ1RWxSGE7VC4SPYA55TjBRgag6GWogGf6mxbbzfsn4jfms1YjmfhwSHo7hUEHkiYOwej">
            <a:extLst>
              <a:ext uri="{FF2B5EF4-FFF2-40B4-BE49-F238E27FC236}">
                <a16:creationId xmlns:a16="http://schemas.microsoft.com/office/drawing/2014/main" id="{6A526490-CAAB-432B-8EE8-B422159BC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53" y="1552201"/>
            <a:ext cx="3106916" cy="310691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s://lh5.googleusercontent.com/TAxaL4cpFnXRSLzjDeDU6IcJwaaQ_2BbKe6rrFnxj_DM9OjY-dSh6uEAELRWlg97hGcZcptdPtVOoja_4sqODgQ2qB094aRrMcSjpbKszkadUEXhW1ZuLWrgHiuL2NdyyI7c">
            <a:extLst>
              <a:ext uri="{FF2B5EF4-FFF2-40B4-BE49-F238E27FC236}">
                <a16:creationId xmlns:a16="http://schemas.microsoft.com/office/drawing/2014/main" id="{2074F0DF-B8D3-4606-950F-5AF7D2E3D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960" y="1812022"/>
            <a:ext cx="41148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647247"/>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9843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2820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32770" name="Picture 2" descr="https://lh6.googleusercontent.com/LCyg_-5puSRcpZ4jCuzNHgZonFyndQBYaF6pYJUun48Pcpl9WWgIG751ObCRSSfn0C2TCn1hW-Iu8t3JmdqNkvtfxhxRc8fxuZqznNEobHJizKvwURfOwallky4-XEck_G6o">
            <a:extLst>
              <a:ext uri="{FF2B5EF4-FFF2-40B4-BE49-F238E27FC236}">
                <a16:creationId xmlns:a16="http://schemas.microsoft.com/office/drawing/2014/main" id="{07C5F7A2-EF67-4436-9D45-CC0C09B67D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94" y="1672900"/>
            <a:ext cx="4195303" cy="279802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s://lh6.googleusercontent.com/soxxDOn1ifKGV_PrbraZYCq3NYdRwPiPyX4-2_cq_VoiMLXdwpzKaN732j7qMPrcMz4GWVjbFGp3LnYbkG4S8FaNiiThUDNITMykI_jICqCYLVqH1_Jdp_NXGOrN-V4_z5iN">
            <a:extLst>
              <a:ext uri="{FF2B5EF4-FFF2-40B4-BE49-F238E27FC236}">
                <a16:creationId xmlns:a16="http://schemas.microsoft.com/office/drawing/2014/main" id="{E79EFE30-18F5-4C72-BD8E-5189A75AB1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4897" y="1842177"/>
            <a:ext cx="3994823" cy="266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886132"/>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31746" name="Picture 2" descr="https://lh3.googleusercontent.com/r3igTxSXBwCIM9O2ZoTxwuyhB6fZ42PxPgg7au3iLft1n_-OGHiFr7SXDhuV-5ml7IpKziJjkxp1OitNKg5ZDgfwN4c9W18ShA4mFhMp9Tn7EGYx41shbkwBeWS4vEArugVU">
            <a:extLst>
              <a:ext uri="{FF2B5EF4-FFF2-40B4-BE49-F238E27FC236}">
                <a16:creationId xmlns:a16="http://schemas.microsoft.com/office/drawing/2014/main" id="{24C1AC7B-BBBB-4371-911B-EFB138F84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78" y="1281424"/>
            <a:ext cx="5707379" cy="360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153269"/>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30722" name="Picture 2" descr="https://lh3.googleusercontent.com/_JqcVM_DxHBrOeLokKmkgMSRTazkaXxZlBNAHkrkRG-Onc8NfFEBOxnHHnvTiZytLCvIUJYTXY52aRchDeFk_84cpUmPahIsXy0zcoNU153RmVdRP8l5cquaNLr1O6YiQ2Gx">
            <a:extLst>
              <a:ext uri="{FF2B5EF4-FFF2-40B4-BE49-F238E27FC236}">
                <a16:creationId xmlns:a16="http://schemas.microsoft.com/office/drawing/2014/main" id="{CFF18205-3F70-4A6F-A90A-DE2F55358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169" y="1546573"/>
            <a:ext cx="3145598" cy="314559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https://lh5.googleusercontent.com/vZ2xhMw_Lk5x_Dy5-s1kYOcLCOx-eHq28yYW3QIAWpm7Ss7zDxf7XTXyQGdV4tVAHkllJEF1OA4tqgc2EIK5CKUB3uPWwPwVEGFs3Q4oovbtzRHqA73oLllZJNpnIPZBQOIF">
            <a:extLst>
              <a:ext uri="{FF2B5EF4-FFF2-40B4-BE49-F238E27FC236}">
                <a16:creationId xmlns:a16="http://schemas.microsoft.com/office/drawing/2014/main" id="{B332B71D-D65F-45F5-817E-C57EF82E6F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795" y="1905000"/>
            <a:ext cx="4179036" cy="278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75140"/>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29698" name="Picture 2" descr="https://lh4.googleusercontent.com/rYypLtIFBNhWIwZylGB6b3pXx2dWwB8UOrzPiEh-i8igtk1niQCM61lvLGn4crX99_WzfvGZ5dEAH3GpWu7Gb_ChkIEmc3mJD2qxJjdpPIPq24yhF4C_iwGBQhsRrLcZgHk-">
            <a:extLst>
              <a:ext uri="{FF2B5EF4-FFF2-40B4-BE49-F238E27FC236}">
                <a16:creationId xmlns:a16="http://schemas.microsoft.com/office/drawing/2014/main" id="{1796869B-E4A8-46A8-9B58-3725CF17BF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0465" y="1139822"/>
            <a:ext cx="5917154" cy="394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556829"/>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28674" name="Picture 2" descr="https://lh4.googleusercontent.com/KULnoEZkCixJTolthZPKyJZlr4DVYTieyOyEOL539sGo0j8GW40JMb0bkR-_QejJbtbufn4ZnrNITqnUuAObQvG5qNe1j4Ee2wtHWpVXYT3cZG-A-3EHIP0HUdu8BXbsKn0m">
            <a:extLst>
              <a:ext uri="{FF2B5EF4-FFF2-40B4-BE49-F238E27FC236}">
                <a16:creationId xmlns:a16="http://schemas.microsoft.com/office/drawing/2014/main" id="{8115C5CF-9E93-459A-A71D-3CD0572DA5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368" y="1492622"/>
            <a:ext cx="3197746" cy="3197746"/>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https://lh3.googleusercontent.com/uPJZiQCX3-KKn1RXzbQSpasqZijkaPyOE5FQ0Zmw4zkHxLM2twYsg95IReiFpZ2kuI7dZOqYA8gjhdNZSAm46wHsTjdnaAZ05ps57SiP3Xi5cJN79vQAdm5YuO7bslR73Z3t">
            <a:extLst>
              <a:ext uri="{FF2B5EF4-FFF2-40B4-BE49-F238E27FC236}">
                <a16:creationId xmlns:a16="http://schemas.microsoft.com/office/drawing/2014/main" id="{89E7D385-89B9-4676-8EE2-1DC459BF50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1473" y="1905001"/>
            <a:ext cx="4114159" cy="274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54577"/>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59"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資料處理</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712240"/>
            <a:ext cx="7421878"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資料不平衡 → </a:t>
            </a:r>
            <a:r>
              <a:rPr lang="en-US" altLang="zh-TW" sz="1600" dirty="0">
                <a:solidFill>
                  <a:srgbClr val="000000"/>
                </a:solidFill>
                <a:latin typeface="+mn-ea"/>
                <a:ea typeface="+mn-ea"/>
                <a:sym typeface="DotumChe" pitchFamily="49" charset="-127"/>
              </a:rPr>
              <a:t>Minimize Loss Function </a:t>
            </a:r>
            <a:r>
              <a:rPr lang="zh-TW" altLang="en-US" sz="1600" dirty="0">
                <a:solidFill>
                  <a:srgbClr val="000000"/>
                </a:solidFill>
                <a:latin typeface="+mn-ea"/>
                <a:ea typeface="+mn-ea"/>
                <a:sym typeface="DotumChe" pitchFamily="49" charset="-127"/>
              </a:rPr>
              <a:t>表現不佳</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處理方法：</a:t>
            </a:r>
            <a:endParaRPr lang="en-US" altLang="zh-TW" sz="1600" dirty="0">
              <a:solidFill>
                <a:srgbClr val="000000"/>
              </a:solidFill>
              <a:latin typeface="+mn-ea"/>
              <a:ea typeface="+mn-ea"/>
              <a:sym typeface="DotumChe" pitchFamily="49" charset="-127"/>
            </a:endParaRPr>
          </a:p>
          <a:p>
            <a:pPr marL="685800" lvl="1" indent="-342900">
              <a:spcAft>
                <a:spcPts val="600"/>
              </a:spcAft>
              <a:buFont typeface="Wingdings" panose="05000000000000000000" pitchFamily="2" charset="2"/>
              <a:buChar char="Ø"/>
            </a:pPr>
            <a:r>
              <a:rPr lang="en-US" altLang="zh-TW" sz="1600" dirty="0">
                <a:solidFill>
                  <a:srgbClr val="000000"/>
                </a:solidFill>
                <a:latin typeface="+mn-ea"/>
                <a:ea typeface="+mn-ea"/>
                <a:sym typeface="DotumChe" pitchFamily="49" charset="-127"/>
              </a:rPr>
              <a:t>Under-Sampling</a:t>
            </a:r>
          </a:p>
          <a:p>
            <a:pPr>
              <a:spcAft>
                <a:spcPts val="600"/>
              </a:spcAft>
            </a:pPr>
            <a:r>
              <a:rPr lang="en-US" altLang="zh-TW" sz="1600" dirty="0">
                <a:solidFill>
                  <a:srgbClr val="000000"/>
                </a:solidFill>
                <a:latin typeface="+mn-ea"/>
                <a:ea typeface="+mn-ea"/>
                <a:sym typeface="DotumChe" pitchFamily="49" charset="-127"/>
              </a:rPr>
              <a:t>	</a:t>
            </a:r>
            <a:r>
              <a:rPr lang="en-US" altLang="zh-TW" sz="1600" dirty="0" err="1">
                <a:solidFill>
                  <a:srgbClr val="000000"/>
                </a:solidFill>
                <a:latin typeface="+mn-ea"/>
                <a:ea typeface="+mn-ea"/>
                <a:sym typeface="DotumChe" pitchFamily="49" charset="-127"/>
              </a:rPr>
              <a:t>Subtraining</a:t>
            </a:r>
            <a:r>
              <a:rPr lang="en-US" altLang="zh-TW" sz="1600" dirty="0">
                <a:solidFill>
                  <a:srgbClr val="000000"/>
                </a:solidFill>
                <a:latin typeface="+mn-ea"/>
                <a:ea typeface="+mn-ea"/>
                <a:sym typeface="DotumChe" pitchFamily="49" charset="-127"/>
              </a:rPr>
              <a:t> set: 33513, validation set: 11172, testing set: 4965 </a:t>
            </a:r>
          </a:p>
          <a:p>
            <a:pPr>
              <a:spcAft>
                <a:spcPts val="600"/>
              </a:spcAft>
            </a:pPr>
            <a:endParaRPr lang="en-US" altLang="zh-TW" sz="1600" dirty="0">
              <a:solidFill>
                <a:srgbClr val="000000"/>
              </a:solidFill>
              <a:latin typeface="+mn-ea"/>
              <a:ea typeface="+mn-ea"/>
              <a:sym typeface="DotumChe" pitchFamily="49" charset="-127"/>
            </a:endParaRPr>
          </a:p>
          <a:p>
            <a:pPr marL="685800" lvl="1" indent="-342900">
              <a:spcAft>
                <a:spcPts val="600"/>
              </a:spcAft>
              <a:buFont typeface="Wingdings" panose="05000000000000000000" pitchFamily="2" charset="2"/>
              <a:buChar char="Ø"/>
            </a:pPr>
            <a:r>
              <a:rPr lang="en-US" altLang="zh-TW" sz="1600" dirty="0">
                <a:solidFill>
                  <a:srgbClr val="000000"/>
                </a:solidFill>
                <a:latin typeface="+mn-ea"/>
                <a:ea typeface="+mn-ea"/>
                <a:sym typeface="DotumChe" pitchFamily="49" charset="-127"/>
              </a:rPr>
              <a:t>Over-Sampling</a:t>
            </a:r>
          </a:p>
          <a:p>
            <a:pPr>
              <a:spcAft>
                <a:spcPts val="600"/>
              </a:spcAft>
            </a:pPr>
            <a:r>
              <a:rPr lang="en-US" altLang="zh-TW" sz="1600" dirty="0">
                <a:solidFill>
                  <a:srgbClr val="000000"/>
                </a:solidFill>
                <a:latin typeface="+mn-ea"/>
                <a:ea typeface="+mn-ea"/>
                <a:sym typeface="DotumChe" pitchFamily="49" charset="-127"/>
              </a:rPr>
              <a:t>	</a:t>
            </a:r>
            <a:r>
              <a:rPr lang="en-US" altLang="zh-TW" sz="1600" dirty="0" err="1">
                <a:solidFill>
                  <a:srgbClr val="000000"/>
                </a:solidFill>
                <a:latin typeface="+mn-ea"/>
                <a:ea typeface="+mn-ea"/>
                <a:sym typeface="DotumChe" pitchFamily="49" charset="-127"/>
              </a:rPr>
              <a:t>Subtraining</a:t>
            </a:r>
            <a:r>
              <a:rPr lang="zh-TW" altLang="en-US" sz="1600" dirty="0">
                <a:solidFill>
                  <a:srgbClr val="000000"/>
                </a:solidFill>
                <a:latin typeface="+mn-ea"/>
                <a:ea typeface="+mn-ea"/>
                <a:sym typeface="DotumChe" pitchFamily="49" charset="-127"/>
              </a:rPr>
              <a:t> </a:t>
            </a:r>
            <a:r>
              <a:rPr lang="en-US" altLang="zh-TW" sz="1600" dirty="0">
                <a:solidFill>
                  <a:srgbClr val="000000"/>
                </a:solidFill>
                <a:latin typeface="+mn-ea"/>
                <a:ea typeface="+mn-ea"/>
                <a:sym typeface="DotumChe" pitchFamily="49" charset="-127"/>
              </a:rPr>
              <a:t>set: 457950, validation set: 27677, testing set: 30752</a:t>
            </a:r>
          </a:p>
        </p:txBody>
      </p:sp>
      <p:sp>
        <p:nvSpPr>
          <p:cNvPr id="10" name="矩形 47">
            <a:extLst>
              <a:ext uri="{FF2B5EF4-FFF2-40B4-BE49-F238E27FC236}">
                <a16:creationId xmlns:a16="http://schemas.microsoft.com/office/drawing/2014/main" id="{38DBD6F9-098F-45C7-BEEA-BF0194C04315}"/>
              </a:ext>
            </a:extLst>
          </p:cNvPr>
          <p:cNvSpPr>
            <a:spLocks noChangeArrowheads="1"/>
          </p:cNvSpPr>
          <p:nvPr/>
        </p:nvSpPr>
        <p:spPr bwMode="auto">
          <a:xfrm>
            <a:off x="396242" y="1093333"/>
            <a:ext cx="3199850" cy="36933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1800" dirty="0">
                <a:solidFill>
                  <a:schemeClr val="bg1"/>
                </a:solidFill>
                <a:latin typeface="+mn-ea"/>
                <a:ea typeface="+mn-ea"/>
                <a:sym typeface="DotumChe" pitchFamily="49" charset="-127"/>
              </a:rPr>
              <a:t>處理 </a:t>
            </a:r>
            <a:r>
              <a:rPr lang="en-US" altLang="zh-TW" sz="1800" dirty="0">
                <a:solidFill>
                  <a:schemeClr val="bg1"/>
                </a:solidFill>
                <a:latin typeface="+mn-ea"/>
                <a:ea typeface="+mn-ea"/>
                <a:sym typeface="DotumChe" pitchFamily="49" charset="-127"/>
              </a:rPr>
              <a:t>Data Imbalance </a:t>
            </a:r>
            <a:r>
              <a:rPr lang="zh-TW" altLang="en-US" sz="1800" dirty="0">
                <a:solidFill>
                  <a:schemeClr val="bg1"/>
                </a:solidFill>
                <a:latin typeface="+mn-ea"/>
                <a:ea typeface="+mn-ea"/>
                <a:sym typeface="DotumChe" pitchFamily="49" charset="-127"/>
              </a:rPr>
              <a:t>的問題</a:t>
            </a:r>
          </a:p>
        </p:txBody>
      </p:sp>
    </p:spTree>
    <p:extLst>
      <p:ext uri="{BB962C8B-B14F-4D97-AF65-F5344CB8AC3E}">
        <p14:creationId xmlns:p14="http://schemas.microsoft.com/office/powerpoint/2010/main" val="1207131855"/>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Decision Tree</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37890" name="Picture 2" descr="https://lh6.googleusercontent.com/K-zm0-CV5S7Q4crtH08bCbr252yILhANvq6RV0JtWiAoY011XEp1IE8nKr8DyHFwcsp-507DFWULvglbxZzd9TrpIS9J8rQsT9G28S-h3fPvESlPqmCouOlbgc2FZQhCCN4_">
            <a:extLst>
              <a:ext uri="{FF2B5EF4-FFF2-40B4-BE49-F238E27FC236}">
                <a16:creationId xmlns:a16="http://schemas.microsoft.com/office/drawing/2014/main" id="{DE10422D-D9C0-4ECC-AB0E-191B1BB1D9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55" y="1907760"/>
            <a:ext cx="3689581" cy="2599313"/>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https://lh3.googleusercontent.com/5y6zB7UHKlz9mVRKCF3UHDdcSf5yIT4Fwo3YrcJ_if3ziMEZ7ZDrg9-TpXaqNeXLzosND3_50yX0vZg-DIJXydmKhR7K5RvcVDO0uptsB0lfBQSqCDQ8fvGKksBExnAEmmh7">
            <a:extLst>
              <a:ext uri="{FF2B5EF4-FFF2-40B4-BE49-F238E27FC236}">
                <a16:creationId xmlns:a16="http://schemas.microsoft.com/office/drawing/2014/main" id="{F5093EFB-378B-4100-9B57-131C2AEC20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6266" y="1907760"/>
            <a:ext cx="3966793" cy="262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9494"/>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36866" name="Picture 2" descr="https://lh5.googleusercontent.com/x7f-NeQGJkkU-6x4KiRpoaGkwXoLStxTO0crlvFWYJ3ZNd0u6y8BYHBzGnPiijMeWzmhCl8vG86oJCZ1m8GXD9kwSHr2ipnt6sIR-vOgxgjMkgXPtmKL1L74Wo2ZC0K9xi3U">
            <a:extLst>
              <a:ext uri="{FF2B5EF4-FFF2-40B4-BE49-F238E27FC236}">
                <a16:creationId xmlns:a16="http://schemas.microsoft.com/office/drawing/2014/main" id="{9C5A6D63-DDD9-4C4E-A680-2892DE261E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221845"/>
            <a:ext cx="5718175" cy="378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220887"/>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35842" name="Picture 2" descr="https://lh3.googleusercontent.com/s5xuT8VzjefSLyreTEdbFF3zXDxJF2masJrHvKQIwJHp467Qg7SB2uwDemCnM4oTYTA5vejyZRYl1WXbaEn0WxXs_r2Gs2H722U3Xbb_JLZzCFtd3Wo7v37x43YvVeXKfu0W">
            <a:extLst>
              <a:ext uri="{FF2B5EF4-FFF2-40B4-BE49-F238E27FC236}">
                <a16:creationId xmlns:a16="http://schemas.microsoft.com/office/drawing/2014/main" id="{C17E9B72-09A6-4F8A-8DD3-C83BD04F4E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92622"/>
            <a:ext cx="2921291" cy="3200874"/>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https://lh4.googleusercontent.com/W6EYv51ksRieZeJw0NzJSeDh5z_bCCjw_HYZnpStuneEHIGmjTcPjpC8Uu30XElzML3f2umVwpDcU-fOy_xg7yZIEN9Wlzm-FbKluroeusbc-grXXqtWO83I_v3tuBuhXVVV">
            <a:extLst>
              <a:ext uri="{FF2B5EF4-FFF2-40B4-BE49-F238E27FC236}">
                <a16:creationId xmlns:a16="http://schemas.microsoft.com/office/drawing/2014/main" id="{456DC08B-CCE3-4834-AC2C-4B931DC882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704" y="1905001"/>
            <a:ext cx="4072502" cy="269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274089"/>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34818" name="Picture 2" descr="https://lh6.googleusercontent.com/w7PQ6MzUR4XdAIzV8CZihTx60DzFGiK9ct-R04CXR7agQdJJpJHXefdiPSpKMtKxbRJAhtbCQCV9jQO57_e8w9zIRjhGzaa0xe7u9v_29eRXcm4IzvhohFlVRQ3VcLtOWOi3">
            <a:extLst>
              <a:ext uri="{FF2B5EF4-FFF2-40B4-BE49-F238E27FC236}">
                <a16:creationId xmlns:a16="http://schemas.microsoft.com/office/drawing/2014/main" id="{B3F8972A-A591-4696-9E03-9B1690B7A7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118" y="1221845"/>
            <a:ext cx="5718175" cy="378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388489"/>
      </p:ext>
    </p:extLst>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33794" name="Picture 2" descr="https://lh6.googleusercontent.com/4CHGcTHwhPkj5hh9vg_ImB8Ho7mlYjxSz8StYQQE_q75hj1NaaXBoZpnZv7TOuJv57CsmNgyQMbQKYTlUr7zyN1FRrxMS93ftVLrK4881dY9HZIVny36yTCBBQ9I7xu8V6Ib">
            <a:extLst>
              <a:ext uri="{FF2B5EF4-FFF2-40B4-BE49-F238E27FC236}">
                <a16:creationId xmlns:a16="http://schemas.microsoft.com/office/drawing/2014/main" id="{25DE1C6B-4EBE-49DD-815F-810DC53205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93520"/>
            <a:ext cx="2987718" cy="3273658"/>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https://lh6.googleusercontent.com/wv9PYi_2jEKYEVAwt0dvIWhlWU4TvnlOoEUK1j5bjnVSZHBNK15PmF3XaQB_jMbaad1o408qv2rtuzGsutlIdzfjeBHFVGPoAAh3-WhiGtaZ1kcPkkDE4_qVYQzdcaK438jG">
            <a:extLst>
              <a:ext uri="{FF2B5EF4-FFF2-40B4-BE49-F238E27FC236}">
                <a16:creationId xmlns:a16="http://schemas.microsoft.com/office/drawing/2014/main" id="{70F99C69-EE9C-4B8E-956D-6249D9CF18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7435" y="1905001"/>
            <a:ext cx="4138946" cy="273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52688"/>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919129" y="1166461"/>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pic>
        <p:nvPicPr>
          <p:cNvPr id="6146" name="Picture 2" descr="https://lh6.googleusercontent.com/B71Ng9vFZ1mMuKEurhZP9I1gDZ5nkuRfl_Csvk19YS8KeK9_YaYVWsoEAmf-KXsy40gN_9KmsKS0gStl7JnP9cTI83-xKwnU_lKQ6sMjw5Y6cqcbkV0hhFZlfJTFKcr4A-TP">
            <a:extLst>
              <a:ext uri="{FF2B5EF4-FFF2-40B4-BE49-F238E27FC236}">
                <a16:creationId xmlns:a16="http://schemas.microsoft.com/office/drawing/2014/main" id="{1725B6E3-B307-4A20-9090-55E923C4B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508" y="1239580"/>
            <a:ext cx="4672984" cy="350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744506"/>
      </p:ext>
    </p:extLst>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5122" name="Picture 2" descr="https://lh3.googleusercontent.com/H6uMXkvJvYSswT4FOEFtKc49H6-D5-P60FMfuqHkcC37Dt_pdzmKzF5WVuvj3bcl4DxpwUGOFxDRlOuq-Qza-zhEMCfU-BaOxVKe2WZQxwFq4GBd_JPBI-miPIJDwnqQMrvh">
            <a:extLst>
              <a:ext uri="{FF2B5EF4-FFF2-40B4-BE49-F238E27FC236}">
                <a16:creationId xmlns:a16="http://schemas.microsoft.com/office/drawing/2014/main" id="{385C754B-2C59-407B-8E84-669C1437D9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404" y="1112147"/>
            <a:ext cx="5837237" cy="389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082279"/>
      </p:ext>
    </p:extLst>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Gradient Boosting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098" name="Picture 2" descr="https://lh4.googleusercontent.com/u0JnclV_0A1e4XOiiI15jbAFCCC72oiTLRKBNxIUACx7LT0ft-84_w9Viped7qdPuMUmkJavuHKZEx0fSZ3VAOzLql147xCvYnrKXT6l4sNcjTbAW44pYkbuF7iUFdJwJatC">
            <a:extLst>
              <a:ext uri="{FF2B5EF4-FFF2-40B4-BE49-F238E27FC236}">
                <a16:creationId xmlns:a16="http://schemas.microsoft.com/office/drawing/2014/main" id="{10983CE1-2F6A-4F09-BBB5-89F878A288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382" y="1429965"/>
            <a:ext cx="3351871" cy="33518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btik4k38dScfoiv52hBQa3db7oKiQ3Gz2VbtoCi1CO3joCxt7uXDRC468ZGOeAufuGypMXqeBREJn5_feJJsvtdhfOP3FouM7gCe_oblY5xTWOpTK0H0V14W8DTZJBUsiTs9">
            <a:extLst>
              <a:ext uri="{FF2B5EF4-FFF2-40B4-BE49-F238E27FC236}">
                <a16:creationId xmlns:a16="http://schemas.microsoft.com/office/drawing/2014/main" id="{1053B6EA-3159-4D79-AF7F-E3C74764A2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148" y="1905001"/>
            <a:ext cx="4114800" cy="274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230071"/>
      </p:ext>
    </p:extLst>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9843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2820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43010" name="Picture 2" descr="https://lh4.googleusercontent.com/yo-mvQn_knh_BR3HAjmORng91Lil6-QKakDH1v6sef1DlOzy4HpNV9MU12FOC2Br79YDcDXjmTsOT4ZnQRMNqt5PDTdywnW8HysgadJlFODmNQ9cMtovN8YE4Ide8NgadW7j">
            <a:extLst>
              <a:ext uri="{FF2B5EF4-FFF2-40B4-BE49-F238E27FC236}">
                <a16:creationId xmlns:a16="http://schemas.microsoft.com/office/drawing/2014/main" id="{2E32F372-DC82-4F68-967A-D993DAA6C8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746" y="1600807"/>
            <a:ext cx="4195303" cy="2798020"/>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https://lh6.googleusercontent.com/fhjNQzLEW80inofnNEbDSSCCKnkIGqGa9PczlNhubAQP6HWN_0aJLqt7_P26xqh0xe6vGQuKd_W2pxlch2yWSEmN8Y_ee1mMUaqErROa7YymIy_yRR-37IpMHbqNSfdotKw7">
            <a:extLst>
              <a:ext uri="{FF2B5EF4-FFF2-40B4-BE49-F238E27FC236}">
                <a16:creationId xmlns:a16="http://schemas.microsoft.com/office/drawing/2014/main" id="{72A64E4D-3C6E-4907-AFD4-D9357F51E8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3806" y="1826937"/>
            <a:ext cx="3955375" cy="263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97971"/>
      </p:ext>
    </p:extLst>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41986" name="Picture 2" descr="https://lh4.googleusercontent.com/EvNdR3iDA6wa5BA9Gn0Luet3_hByDKmIN2cujPyIo8v3E9urrkZv1vjofgef_Dkww3y9sV8Xtf4qn-m6woUhHFa5Gc2Uqo8WfgWQlyNOuRDL_Fxommew2v5l6GCrPYoeOXJb">
            <a:extLst>
              <a:ext uri="{FF2B5EF4-FFF2-40B4-BE49-F238E27FC236}">
                <a16:creationId xmlns:a16="http://schemas.microsoft.com/office/drawing/2014/main" id="{2300A329-41C3-4169-B4DB-8631D5724A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002" y="1139822"/>
            <a:ext cx="5768657" cy="384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06167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9144000" cy="51435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7205" name="矩形 98"/>
          <p:cNvSpPr>
            <a:spLocks noChangeArrowheads="1"/>
          </p:cNvSpPr>
          <p:nvPr/>
        </p:nvSpPr>
        <p:spPr bwMode="auto">
          <a:xfrm>
            <a:off x="0" y="333375"/>
            <a:ext cx="144463" cy="43180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6" name="矩形 99"/>
          <p:cNvSpPr>
            <a:spLocks noChangeArrowheads="1"/>
          </p:cNvSpPr>
          <p:nvPr/>
        </p:nvSpPr>
        <p:spPr bwMode="auto">
          <a:xfrm>
            <a:off x="139700" y="333375"/>
            <a:ext cx="144463" cy="431800"/>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7207" name="矩形 100"/>
          <p:cNvSpPr>
            <a:spLocks noChangeArrowheads="1"/>
          </p:cNvSpPr>
          <p:nvPr/>
        </p:nvSpPr>
        <p:spPr bwMode="auto">
          <a:xfrm rot="17724">
            <a:off x="285659" y="25427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TW" altLang="en-US" sz="3200" b="1" dirty="0">
                <a:solidFill>
                  <a:srgbClr val="005374"/>
                </a:solidFill>
                <a:latin typeface="DotumChe" pitchFamily="49" charset="-127"/>
                <a:ea typeface="微软雅黑" pitchFamily="34" charset="-122"/>
                <a:sym typeface="DotumChe" pitchFamily="49" charset="-127"/>
              </a:rPr>
              <a:t>資料處理</a:t>
            </a:r>
            <a:endParaRPr lang="en-US" sz="3200" b="1" dirty="0">
              <a:solidFill>
                <a:srgbClr val="005374"/>
              </a:solidFill>
              <a:latin typeface="DotumChe" pitchFamily="49" charset="-127"/>
              <a:ea typeface="微软雅黑" pitchFamily="34" charset="-122"/>
              <a:sym typeface="DotumChe" pitchFamily="49" charset="-127"/>
            </a:endParaRPr>
          </a:p>
        </p:txBody>
      </p:sp>
      <p:sp>
        <p:nvSpPr>
          <p:cNvPr id="7208" name="矩形 101"/>
          <p:cNvSpPr>
            <a:spLocks noChangeArrowheads="1"/>
          </p:cNvSpPr>
          <p:nvPr/>
        </p:nvSpPr>
        <p:spPr bwMode="auto">
          <a:xfrm>
            <a:off x="396242" y="1712240"/>
            <a:ext cx="742187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將 </a:t>
            </a:r>
            <a:r>
              <a:rPr lang="en-US" altLang="zh-TW" sz="1600" dirty="0">
                <a:solidFill>
                  <a:srgbClr val="000000"/>
                </a:solidFill>
                <a:latin typeface="+mn-ea"/>
                <a:ea typeface="+mn-ea"/>
                <a:sym typeface="DotumChe" pitchFamily="49" charset="-127"/>
              </a:rPr>
              <a:t>target = 0 </a:t>
            </a:r>
            <a:r>
              <a:rPr lang="zh-TW" altLang="en-US" sz="1600" dirty="0">
                <a:solidFill>
                  <a:srgbClr val="000000"/>
                </a:solidFill>
                <a:latin typeface="+mn-ea"/>
                <a:ea typeface="+mn-ea"/>
                <a:sym typeface="DotumChe" pitchFamily="49" charset="-127"/>
              </a:rPr>
              <a:t>和 </a:t>
            </a:r>
            <a:r>
              <a:rPr lang="en-US" altLang="zh-TW" sz="1600" dirty="0">
                <a:solidFill>
                  <a:srgbClr val="000000"/>
                </a:solidFill>
                <a:latin typeface="+mn-ea"/>
                <a:ea typeface="+mn-ea"/>
                <a:sym typeface="DotumChe" pitchFamily="49" charset="-127"/>
              </a:rPr>
              <a:t>target = 1 </a:t>
            </a:r>
            <a:r>
              <a:rPr lang="zh-TW" altLang="en-US" sz="1600" dirty="0">
                <a:solidFill>
                  <a:srgbClr val="000000"/>
                </a:solidFill>
                <a:latin typeface="+mn-ea"/>
                <a:ea typeface="+mn-ea"/>
                <a:sym typeface="DotumChe" pitchFamily="49" charset="-127"/>
              </a:rPr>
              <a:t>的資料分開</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各自切 </a:t>
            </a:r>
            <a:r>
              <a:rPr lang="en-US" altLang="zh-TW" sz="1600" dirty="0" err="1">
                <a:solidFill>
                  <a:srgbClr val="000000"/>
                </a:solidFill>
                <a:latin typeface="+mn-ea"/>
                <a:ea typeface="+mn-ea"/>
                <a:sym typeface="DotumChe" pitchFamily="49" charset="-127"/>
              </a:rPr>
              <a:t>subtraining</a:t>
            </a:r>
            <a:r>
              <a:rPr lang="en-US" altLang="zh-TW" sz="1600" dirty="0">
                <a:solidFill>
                  <a:srgbClr val="000000"/>
                </a:solidFill>
                <a:latin typeface="+mn-ea"/>
                <a:ea typeface="+mn-ea"/>
                <a:sym typeface="DotumChe" pitchFamily="49" charset="-127"/>
              </a:rPr>
              <a:t> (67.5%), validation (22.5%), testing set (10%)</a:t>
            </a:r>
          </a:p>
          <a:p>
            <a:pPr marL="342900" indent="-342900">
              <a:spcAft>
                <a:spcPts val="600"/>
              </a:spcAft>
              <a:buFont typeface="Arial" panose="020B0604020202020204" pitchFamily="34" charset="0"/>
              <a:buChar char="•"/>
            </a:pPr>
            <a:r>
              <a:rPr lang="zh-TW" altLang="en-US" sz="1600" dirty="0">
                <a:solidFill>
                  <a:srgbClr val="000000"/>
                </a:solidFill>
                <a:latin typeface="+mn-ea"/>
                <a:ea typeface="+mn-ea"/>
                <a:sym typeface="DotumChe" pitchFamily="49" charset="-127"/>
              </a:rPr>
              <a:t>將 </a:t>
            </a:r>
            <a:r>
              <a:rPr lang="en-US" altLang="zh-TW" sz="1600" dirty="0">
                <a:solidFill>
                  <a:srgbClr val="000000"/>
                </a:solidFill>
                <a:latin typeface="+mn-ea"/>
                <a:ea typeface="+mn-ea"/>
                <a:sym typeface="DotumChe" pitchFamily="49" charset="-127"/>
              </a:rPr>
              <a:t>target = 1 </a:t>
            </a:r>
            <a:r>
              <a:rPr lang="zh-TW" altLang="en-US" sz="1600" dirty="0">
                <a:solidFill>
                  <a:srgbClr val="000000"/>
                </a:solidFill>
                <a:latin typeface="+mn-ea"/>
                <a:ea typeface="+mn-ea"/>
                <a:sym typeface="DotumChe" pitchFamily="49" charset="-127"/>
              </a:rPr>
              <a:t>的 </a:t>
            </a:r>
            <a:r>
              <a:rPr lang="en-US" altLang="zh-TW" sz="1600" dirty="0" err="1">
                <a:solidFill>
                  <a:srgbClr val="000000"/>
                </a:solidFill>
                <a:latin typeface="+mn-ea"/>
                <a:ea typeface="+mn-ea"/>
                <a:sym typeface="DotumChe" pitchFamily="49" charset="-127"/>
              </a:rPr>
              <a:t>subtraining</a:t>
            </a:r>
            <a:r>
              <a:rPr lang="en-US" altLang="zh-TW" sz="1600" dirty="0">
                <a:solidFill>
                  <a:srgbClr val="000000"/>
                </a:solidFill>
                <a:latin typeface="+mn-ea"/>
                <a:ea typeface="+mn-ea"/>
                <a:sym typeface="DotumChe" pitchFamily="49" charset="-127"/>
              </a:rPr>
              <a:t>, over sampling</a:t>
            </a:r>
          </a:p>
        </p:txBody>
      </p:sp>
      <p:sp>
        <p:nvSpPr>
          <p:cNvPr id="10" name="矩形 47">
            <a:extLst>
              <a:ext uri="{FF2B5EF4-FFF2-40B4-BE49-F238E27FC236}">
                <a16:creationId xmlns:a16="http://schemas.microsoft.com/office/drawing/2014/main" id="{38DBD6F9-098F-45C7-BEEA-BF0194C04315}"/>
              </a:ext>
            </a:extLst>
          </p:cNvPr>
          <p:cNvSpPr>
            <a:spLocks noChangeArrowheads="1"/>
          </p:cNvSpPr>
          <p:nvPr/>
        </p:nvSpPr>
        <p:spPr bwMode="auto">
          <a:xfrm>
            <a:off x="396242" y="1093333"/>
            <a:ext cx="5176545" cy="369332"/>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1800" dirty="0">
                <a:solidFill>
                  <a:schemeClr val="bg1"/>
                </a:solidFill>
                <a:latin typeface="+mn-ea"/>
                <a:ea typeface="+mn-ea"/>
                <a:sym typeface="DotumChe" pitchFamily="49" charset="-127"/>
              </a:rPr>
              <a:t>處理 </a:t>
            </a:r>
            <a:r>
              <a:rPr lang="en-US" altLang="zh-TW" sz="1800" dirty="0">
                <a:solidFill>
                  <a:schemeClr val="bg1"/>
                </a:solidFill>
                <a:latin typeface="+mn-ea"/>
                <a:ea typeface="+mn-ea"/>
                <a:sym typeface="DotumChe" pitchFamily="49" charset="-127"/>
              </a:rPr>
              <a:t>Data Imbalance </a:t>
            </a:r>
            <a:r>
              <a:rPr lang="zh-TW" altLang="en-US" sz="1800" dirty="0">
                <a:solidFill>
                  <a:schemeClr val="bg1"/>
                </a:solidFill>
                <a:latin typeface="+mn-ea"/>
                <a:ea typeface="+mn-ea"/>
                <a:sym typeface="DotumChe" pitchFamily="49" charset="-127"/>
              </a:rPr>
              <a:t>的問題 </a:t>
            </a:r>
            <a:r>
              <a:rPr lang="en-US" altLang="zh-TW" sz="1800" dirty="0">
                <a:solidFill>
                  <a:schemeClr val="bg1"/>
                </a:solidFill>
                <a:latin typeface="+mn-ea"/>
                <a:ea typeface="+mn-ea"/>
                <a:sym typeface="DotumChe" pitchFamily="49" charset="-127"/>
              </a:rPr>
              <a:t>--- Oversampling</a:t>
            </a:r>
            <a:endParaRPr lang="zh-TW" altLang="en-US" sz="1800" dirty="0">
              <a:solidFill>
                <a:schemeClr val="bg1"/>
              </a:solidFill>
              <a:latin typeface="+mn-ea"/>
              <a:ea typeface="+mn-ea"/>
              <a:sym typeface="DotumChe" pitchFamily="49" charset="-127"/>
            </a:endParaRPr>
          </a:p>
        </p:txBody>
      </p:sp>
    </p:spTree>
    <p:extLst>
      <p:ext uri="{BB962C8B-B14F-4D97-AF65-F5344CB8AC3E}">
        <p14:creationId xmlns:p14="http://schemas.microsoft.com/office/powerpoint/2010/main" val="1593216470"/>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0962" name="Picture 2" descr="https://lh4.googleusercontent.com/fea6RqJOSa0HIg8GAWGpP3pJh65PG9-Na6xijzqUPhq9po_Ntz9BO3V-6KK_cYF4QihujwADa6vkXQr4GWcO1LPlXOGLwnWkw_SxkYd4GoU8l4-VvHJVr9m0pTczMAXAzdUj">
            <a:extLst>
              <a:ext uri="{FF2B5EF4-FFF2-40B4-BE49-F238E27FC236}">
                <a16:creationId xmlns:a16="http://schemas.microsoft.com/office/drawing/2014/main" id="{3AB5B4BD-AB24-47AB-B53C-310D7C954D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169" y="1546572"/>
            <a:ext cx="3145599" cy="3145599"/>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ttps://lh5.googleusercontent.com/DhNUF7UA1No_VS1zRIIpHwNT47QqbMAA4HyG2MFhjDZXoQ-5FbAaD1uYj5MFd5uelxiZP5PZYtshWVQl3cjyswziSP0qBc3fmRRgas22D2q0Zg5A6cT9H_7Y0k3i5QYM-Vgi">
            <a:extLst>
              <a:ext uri="{FF2B5EF4-FFF2-40B4-BE49-F238E27FC236}">
                <a16:creationId xmlns:a16="http://schemas.microsoft.com/office/drawing/2014/main" id="{3C9F8E3C-136B-4382-BA6E-8FB2793829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9678" y="1905001"/>
            <a:ext cx="4081153" cy="2628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91043"/>
      </p:ext>
    </p:extLst>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39938" name="Picture 2" descr="https://lh5.googleusercontent.com/i55pXpsohij-vVsE9UjmyMm8fjD-pDcHDUiIv51PucMUBgxYIjtw2gIoA3llww_SvuBv1ULb0nRpT4rBiEkjWBDBhY9EXulR-IXfiz3BiNNw0y3e2CHwQeDhcLEu_48bpdas">
            <a:extLst>
              <a:ext uri="{FF2B5EF4-FFF2-40B4-BE49-F238E27FC236}">
                <a16:creationId xmlns:a16="http://schemas.microsoft.com/office/drawing/2014/main" id="{6EB3606B-1AAD-4DFE-B5E6-02E3485020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648" y="1112147"/>
            <a:ext cx="5917155" cy="394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852993"/>
      </p:ext>
    </p:extLst>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Logistic Regression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38914" name="Picture 2" descr="https://lh4.googleusercontent.com/pvfALzf1DXfH3dhZh8WcrbYxlf6-3xJd67OtcimHaFIW48kVCrS_kCpxR5cVFpuDIu0gM_Ga4l8V8Ky9swD91v4fXUzPrMjq-3n3ieO0qSuF0hjptKTLVKxBofWmkAS9a3Ou">
            <a:extLst>
              <a:ext uri="{FF2B5EF4-FFF2-40B4-BE49-F238E27FC236}">
                <a16:creationId xmlns:a16="http://schemas.microsoft.com/office/drawing/2014/main" id="{5C403B25-26F2-4500-85E9-49E58C702C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368" y="1470465"/>
            <a:ext cx="3178438" cy="3178438"/>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descr="https://lh5.googleusercontent.com/UhgQoNt6vOsuHCZxP3mCXb6e3TskFPPOiI520zYfScvnIqtCIJyMHY7Tm5GWDNFM6CO56Lu3SkIfMcL-0H5jSMexuHSRJ5qY30C0hS4bYafZGTYAK0XDl0dAUbtLHQFA4w0R">
            <a:extLst>
              <a:ext uri="{FF2B5EF4-FFF2-40B4-BE49-F238E27FC236}">
                <a16:creationId xmlns:a16="http://schemas.microsoft.com/office/drawing/2014/main" id="{A5A1D872-61F1-414E-9AC3-EFFE024D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1473" y="1851661"/>
            <a:ext cx="4114159" cy="2743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843408"/>
      </p:ext>
    </p:extLst>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Decision Tree</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48130" name="Picture 2" descr="https://lh3.googleusercontent.com/YROmW1wI4EZ2Hi6m7bMxkLXbBA3lbe4oDl8UzGbILs429pujaFFmk3PzmcOO5whkCoC4R0AyL-WMSManTyHRGQT2fmAQ9MYKl_rEq-pQfEhjvtXlihaFIaWauUObONkoZO7n">
            <a:extLst>
              <a:ext uri="{FF2B5EF4-FFF2-40B4-BE49-F238E27FC236}">
                <a16:creationId xmlns:a16="http://schemas.microsoft.com/office/drawing/2014/main" id="{96BD39E9-E350-445F-8AE3-354B7889E4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55" y="1842177"/>
            <a:ext cx="3689581" cy="2599313"/>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https://lh4.googleusercontent.com/-K0oWctZHBXrxRvonEsGhTJNrUwK69HB0QYnKPJqTjokCAD4rnrCNVfhutGXOovFYdC7_WqAzTZtU7_qmhDbM8aNCCiojXPXBIwcrZSs5BGld_j2aLd4kBcBRT_NXIaWA2sj">
            <a:extLst>
              <a:ext uri="{FF2B5EF4-FFF2-40B4-BE49-F238E27FC236}">
                <a16:creationId xmlns:a16="http://schemas.microsoft.com/office/drawing/2014/main" id="{50DD0887-BCDA-45D7-877D-A630244352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3920" y="1830362"/>
            <a:ext cx="4049140" cy="267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335358"/>
      </p:ext>
    </p:extLst>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47106" name="Picture 2" descr="https://lh3.googleusercontent.com/-0UHuiRE853JUOAYRhcD3tUF8D8mwbXN5iTWpTMkBsv72V84bzCRRDjAnwO-_vb4AZU3t4Fr4Hi7z-GAsJEtWbOhwHej9302vo7nDQt5wNs9FXADW5_R-ut_tNGUlwxt77eR">
            <a:extLst>
              <a:ext uri="{FF2B5EF4-FFF2-40B4-BE49-F238E27FC236}">
                <a16:creationId xmlns:a16="http://schemas.microsoft.com/office/drawing/2014/main" id="{80F17AF6-467F-443E-AB1A-B556E89636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221845"/>
            <a:ext cx="5718174" cy="378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14366"/>
      </p:ext>
    </p:extLst>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6082" name="Picture 2" descr="https://lh5.googleusercontent.com/9pUY78purX3YQvp-5bmj9lF8R21RMMRlWu2x8VkeWWpYbE2QnKRmptQOhThp5_V8Fo9iwp6f-l3Q9YcD2vQLHg3b5VdzqV5Vf_qiFnMO7xOEA-9v-AWAIr5l-KeD4soENhNd">
            <a:extLst>
              <a:ext uri="{FF2B5EF4-FFF2-40B4-BE49-F238E27FC236}">
                <a16:creationId xmlns:a16="http://schemas.microsoft.com/office/drawing/2014/main" id="{E0DF834E-D232-4F24-8032-F2E0016F7B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92622"/>
            <a:ext cx="2921291" cy="3200874"/>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https://lh5.googleusercontent.com/_9-w3_E70iAQGI6XJ8b84aI5eQpalqAc-MK_TY6c3hr3iuy9IsaR_NWHH30Z1iWu137J3EwHq89-_gY3p2BxfPqrURf2Cy0U8rsQ3vs1r5hekgYl3Gzz5Mwvx9lAIkIuJuUD">
            <a:extLst>
              <a:ext uri="{FF2B5EF4-FFF2-40B4-BE49-F238E27FC236}">
                <a16:creationId xmlns:a16="http://schemas.microsoft.com/office/drawing/2014/main" id="{3DDB73BA-EF74-4910-BB82-2F289C3C53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0657" y="1905001"/>
            <a:ext cx="4072502" cy="269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648152"/>
      </p:ext>
    </p:extLst>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45058" name="Picture 2" descr="https://lh3.googleusercontent.com/fcIWD2-WnsANMmMKTPLR7ZBwackxi-3EPqoGCaqzyr_cS7j4PQJd1THEpKxhHSBIvyPlwqiO7ya5A2xHrKI34PO_tg-Ir9lrSK6v9XXXzVRz6zSxy69tBEDI6DAtG3BJNuhj">
            <a:extLst>
              <a:ext uri="{FF2B5EF4-FFF2-40B4-BE49-F238E27FC236}">
                <a16:creationId xmlns:a16="http://schemas.microsoft.com/office/drawing/2014/main" id="{327A3AFB-19AB-47B2-AE01-1701F3720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8237" y="1221845"/>
            <a:ext cx="5718176" cy="378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51211"/>
      </p:ext>
    </p:extLst>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ea typeface="+mn-ea"/>
                <a:sym typeface="DotumChe" pitchFamily="49" charset="-127"/>
              </a:rPr>
              <a:t>Decision Tree ---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4034" name="Picture 2" descr="https://lh4.googleusercontent.com/kidRVG9QmuqIye6Zj2L1MlGcgncpWpzv5slpqpGB5MiwGDs2ZLFJ9CLS2rJjR0Qr6Ithprmcp3_4VN8XNEDjeqzw6lsxFfI3CksM6QQf-jF_8ng7KaxDERmzCB6hcOI0TciH">
            <a:extLst>
              <a:ext uri="{FF2B5EF4-FFF2-40B4-BE49-F238E27FC236}">
                <a16:creationId xmlns:a16="http://schemas.microsoft.com/office/drawing/2014/main" id="{CA1DED28-9923-4C20-BA0C-944A499517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678" y="1470659"/>
            <a:ext cx="2987718" cy="3273659"/>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lh5.googleusercontent.com/-s85wduG2D5tVAGVfectkurV0ESAPHIFYV9KBs_f2UMz4MmgRZ1RrgMdEmA2351MTLNaPfhsmgsWbrk3wEEHnFR30aVCdbal7ao-7EioW109BAf6t1GYUvCAtlEyK7z1lo6i">
            <a:extLst>
              <a:ext uri="{FF2B5EF4-FFF2-40B4-BE49-F238E27FC236}">
                <a16:creationId xmlns:a16="http://schemas.microsoft.com/office/drawing/2014/main" id="{1BBB73A8-284D-4961-BF63-DC0506ABB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6480" y="1832073"/>
            <a:ext cx="4300855" cy="284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92803"/>
      </p:ext>
    </p:extLst>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400" b="1" dirty="0">
                <a:solidFill>
                  <a:srgbClr val="004D6C"/>
                </a:solidFill>
                <a:latin typeface="+mn-ea"/>
                <a:ea typeface="+mn-ea"/>
                <a:sym typeface="DotumChe" pitchFamily="49" charset="-127"/>
              </a:rPr>
              <a:t>Random Forest</a:t>
            </a:r>
          </a:p>
        </p:txBody>
      </p:sp>
      <p:sp>
        <p:nvSpPr>
          <p:cNvPr id="22740" name="矩形 221"/>
          <p:cNvSpPr>
            <a:spLocks noChangeArrowheads="1"/>
          </p:cNvSpPr>
          <p:nvPr/>
        </p:nvSpPr>
        <p:spPr bwMode="auto">
          <a:xfrm>
            <a:off x="187007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opt_score1</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6167755" y="1503623"/>
            <a:ext cx="13057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opt_score2</a:t>
            </a:r>
          </a:p>
        </p:txBody>
      </p:sp>
      <p:pic>
        <p:nvPicPr>
          <p:cNvPr id="53250" name="Picture 2" descr="https://lh6.googleusercontent.com/ihJe7zlYyOfNXKNRk4kiMqhR9EBzW2Dh8IgN8n6dUcKIJGFtx4SlX7Oo6_k1oP27jzOxb2GC570Cp0TEa-Vip8GnGqF-xisQFDpTlHraL0bw8DfbXJ9nwyOeWTM6i9aSswuK">
            <a:extLst>
              <a:ext uri="{FF2B5EF4-FFF2-40B4-BE49-F238E27FC236}">
                <a16:creationId xmlns:a16="http://schemas.microsoft.com/office/drawing/2014/main" id="{3DDC4DEF-B985-4D74-B161-85B1AFD8F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55" y="1842177"/>
            <a:ext cx="3689582" cy="2638249"/>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https://lh4.googleusercontent.com/5WXKs2bpFfIYyIbOIM-MYnyzntispe_N-GsLS30W2SVpGIwxh0iQ5nfqBZJROK7ZuouXSh-EFW3M3g7Pr4xrFl1-QDtlIAs1YsXGBWyHUHzzgLEPocd7M9XJ3mTd401mpHCS">
            <a:extLst>
              <a:ext uri="{FF2B5EF4-FFF2-40B4-BE49-F238E27FC236}">
                <a16:creationId xmlns:a16="http://schemas.microsoft.com/office/drawing/2014/main" id="{55862644-4552-4A94-9798-3204F3AAD6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0581" y="1826937"/>
            <a:ext cx="4071218" cy="268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94979"/>
      </p:ext>
    </p:extLst>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a:t>
            </a:r>
            <a:r>
              <a:rPr lang="en-US" altLang="zh-TW" sz="2400" b="1" dirty="0">
                <a:solidFill>
                  <a:srgbClr val="004D6C"/>
                </a:solidFill>
                <a:latin typeface="+mn-ea"/>
                <a:ea typeface="+mn-ea"/>
                <a:sym typeface="DotumChe" pitchFamily="49" charset="-127"/>
              </a:rPr>
              <a:t> ---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52226" name="Picture 2" descr="https://lh5.googleusercontent.com/zBicFd4BwoMzdEI98oSvV5ZQvmrtT4J_i-vdu4OzPXO7Yz3kboa9uETqYIx8y8zrVeWZtefnejdFHm3uD6tvZ9jjHJbT_yOSFpdsVJ0gOBzIjct-sObaJ_9J-5_3OdmWX0ei">
            <a:extLst>
              <a:ext uri="{FF2B5EF4-FFF2-40B4-BE49-F238E27FC236}">
                <a16:creationId xmlns:a16="http://schemas.microsoft.com/office/drawing/2014/main" id="{7C91B195-1F36-49E3-B5FF-65755D420F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99" y="1170302"/>
            <a:ext cx="6194741" cy="387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170056"/>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6880" y="0"/>
            <a:ext cx="9144000" cy="51435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7" name="直角三角形 7"/>
          <p:cNvSpPr>
            <a:spLocks noChangeArrowheads="1"/>
          </p:cNvSpPr>
          <p:nvPr/>
        </p:nvSpPr>
        <p:spPr bwMode="auto">
          <a:xfrm flipH="1">
            <a:off x="4763" y="0"/>
            <a:ext cx="9139237" cy="5140325"/>
          </a:xfrm>
          <a:prstGeom prst="rtTriangle">
            <a:avLst/>
          </a:prstGeom>
          <a:solidFill>
            <a:srgbClr val="0074A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sp>
        <p:nvSpPr>
          <p:cNvPr id="6148" name="直角三角形 9"/>
          <p:cNvSpPr>
            <a:spLocks noChangeArrowheads="1"/>
          </p:cNvSpPr>
          <p:nvPr/>
        </p:nvSpPr>
        <p:spPr bwMode="auto">
          <a:xfrm flipH="1">
            <a:off x="4459288" y="2505075"/>
            <a:ext cx="4684712" cy="2635250"/>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endParaRPr>
          </a:p>
        </p:txBody>
      </p:sp>
      <p:grpSp>
        <p:nvGrpSpPr>
          <p:cNvPr id="6150" name="Group 6"/>
          <p:cNvGrpSpPr>
            <a:grpSpLocks/>
          </p:cNvGrpSpPr>
          <p:nvPr/>
        </p:nvGrpSpPr>
        <p:grpSpPr bwMode="auto">
          <a:xfrm>
            <a:off x="3080440" y="165673"/>
            <a:ext cx="5249862" cy="830997"/>
            <a:chOff x="0" y="-82552"/>
            <a:chExt cx="5250472" cy="1137653"/>
          </a:xfrm>
        </p:grpSpPr>
        <p:sp>
          <p:nvSpPr>
            <p:cNvPr id="6151" name="矩形 39"/>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2" name="直角三角形 40"/>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3" name="直角三角形 41"/>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4" name="文本框 42"/>
            <p:cNvSpPr>
              <a:spLocks noChangeArrowheads="1"/>
            </p:cNvSpPr>
            <p:nvPr/>
          </p:nvSpPr>
          <p:spPr bwMode="auto">
            <a:xfrm>
              <a:off x="66170" y="-82552"/>
              <a:ext cx="418753" cy="113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1</a:t>
              </a:r>
              <a:endParaRPr lang="zh-CN" altLang="en-US" sz="4800" dirty="0">
                <a:solidFill>
                  <a:schemeClr val="bg1"/>
                </a:solidFill>
                <a:latin typeface="Impact" pitchFamily="34" charset="0"/>
                <a:sym typeface="Impact" pitchFamily="34" charset="0"/>
              </a:endParaRPr>
            </a:p>
          </p:txBody>
        </p:sp>
        <p:sp>
          <p:nvSpPr>
            <p:cNvPr id="6155" name="矩形 43"/>
            <p:cNvSpPr>
              <a:spLocks noChangeArrowheads="1"/>
            </p:cNvSpPr>
            <p:nvPr/>
          </p:nvSpPr>
          <p:spPr bwMode="auto">
            <a:xfrm>
              <a:off x="835264" y="205559"/>
              <a:ext cx="1210729" cy="54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問題描述</a:t>
              </a:r>
              <a:endParaRPr lang="zh-CN" altLang="en-US" sz="2000" dirty="0">
                <a:solidFill>
                  <a:srgbClr val="7F7F7F"/>
                </a:solidFill>
                <a:ea typeface="微软雅黑" pitchFamily="34" charset="-122"/>
              </a:endParaRPr>
            </a:p>
          </p:txBody>
        </p:sp>
      </p:grpSp>
      <p:grpSp>
        <p:nvGrpSpPr>
          <p:cNvPr id="6157" name="Group 13"/>
          <p:cNvGrpSpPr>
            <a:grpSpLocks/>
          </p:cNvGrpSpPr>
          <p:nvPr/>
        </p:nvGrpSpPr>
        <p:grpSpPr bwMode="auto">
          <a:xfrm>
            <a:off x="3080440" y="973851"/>
            <a:ext cx="5249862" cy="830997"/>
            <a:chOff x="0" y="-91766"/>
            <a:chExt cx="5250472" cy="1163145"/>
          </a:xfrm>
        </p:grpSpPr>
        <p:sp>
          <p:nvSpPr>
            <p:cNvPr id="6158" name="矩形 46"/>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59" name="直角三角形 47"/>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0" name="直角三角形 48"/>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1" name="文本框 49"/>
            <p:cNvSpPr>
              <a:spLocks noChangeArrowheads="1"/>
            </p:cNvSpPr>
            <p:nvPr/>
          </p:nvSpPr>
          <p:spPr bwMode="auto">
            <a:xfrm>
              <a:off x="26073" y="-91766"/>
              <a:ext cx="494103" cy="11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2</a:t>
              </a:r>
              <a:endParaRPr lang="zh-CN" altLang="en-US" sz="4800" dirty="0">
                <a:solidFill>
                  <a:schemeClr val="bg1"/>
                </a:solidFill>
                <a:latin typeface="Impact" pitchFamily="34" charset="0"/>
                <a:sym typeface="Impact" pitchFamily="34" charset="0"/>
              </a:endParaRPr>
            </a:p>
          </p:txBody>
        </p:sp>
        <p:sp>
          <p:nvSpPr>
            <p:cNvPr id="6162" name="矩形 50"/>
            <p:cNvSpPr>
              <a:spLocks noChangeArrowheads="1"/>
            </p:cNvSpPr>
            <p:nvPr/>
          </p:nvSpPr>
          <p:spPr bwMode="auto">
            <a:xfrm>
              <a:off x="835264" y="216229"/>
              <a:ext cx="1210729" cy="5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資料處理</a:t>
              </a:r>
              <a:endParaRPr lang="zh-CN" altLang="en-US" sz="2000" dirty="0">
                <a:solidFill>
                  <a:srgbClr val="7F7F7F"/>
                </a:solidFill>
                <a:ea typeface="微软雅黑" pitchFamily="34" charset="-122"/>
              </a:endParaRPr>
            </a:p>
          </p:txBody>
        </p:sp>
      </p:grpSp>
      <p:grpSp>
        <p:nvGrpSpPr>
          <p:cNvPr id="6164" name="Group 20"/>
          <p:cNvGrpSpPr>
            <a:grpSpLocks/>
          </p:cNvGrpSpPr>
          <p:nvPr/>
        </p:nvGrpSpPr>
        <p:grpSpPr bwMode="auto">
          <a:xfrm>
            <a:off x="3084495" y="2516272"/>
            <a:ext cx="5249862" cy="830997"/>
            <a:chOff x="0" y="-74942"/>
            <a:chExt cx="5250472" cy="1167518"/>
          </a:xfrm>
        </p:grpSpPr>
        <p:sp>
          <p:nvSpPr>
            <p:cNvPr id="6165" name="矩形 53"/>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6" name="直角三角形 54"/>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7" name="直角三角形 55"/>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68" name="文本框 56"/>
            <p:cNvSpPr>
              <a:spLocks noChangeArrowheads="1"/>
            </p:cNvSpPr>
            <p:nvPr/>
          </p:nvSpPr>
          <p:spPr bwMode="auto">
            <a:xfrm>
              <a:off x="18965" y="-74942"/>
              <a:ext cx="492500" cy="116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dirty="0">
                  <a:solidFill>
                    <a:schemeClr val="bg1"/>
                  </a:solidFill>
                  <a:latin typeface="Impact" pitchFamily="34" charset="0"/>
                  <a:sym typeface="Impact" pitchFamily="34" charset="0"/>
                </a:rPr>
                <a:t>4</a:t>
              </a:r>
              <a:endParaRPr lang="zh-CN" altLang="en-US" sz="4800" dirty="0">
                <a:solidFill>
                  <a:schemeClr val="bg1"/>
                </a:solidFill>
                <a:latin typeface="Impact" pitchFamily="34" charset="0"/>
                <a:sym typeface="Impact" pitchFamily="34" charset="0"/>
              </a:endParaRPr>
            </a:p>
          </p:txBody>
        </p:sp>
        <p:sp>
          <p:nvSpPr>
            <p:cNvPr id="6169" name="矩形 57"/>
            <p:cNvSpPr>
              <a:spLocks noChangeArrowheads="1"/>
            </p:cNvSpPr>
            <p:nvPr/>
          </p:nvSpPr>
          <p:spPr bwMode="auto">
            <a:xfrm>
              <a:off x="835264" y="140965"/>
              <a:ext cx="3501687" cy="56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Imbalanced data</a:t>
              </a:r>
              <a:endParaRPr lang="zh-CN" altLang="en-US" sz="2000" dirty="0">
                <a:solidFill>
                  <a:srgbClr val="7F7F7F"/>
                </a:solidFill>
                <a:ea typeface="微软雅黑" pitchFamily="34" charset="-122"/>
              </a:endParaRPr>
            </a:p>
          </p:txBody>
        </p:sp>
      </p:grpSp>
      <p:grpSp>
        <p:nvGrpSpPr>
          <p:cNvPr id="6171" name="Group 27"/>
          <p:cNvGrpSpPr>
            <a:grpSpLocks/>
          </p:cNvGrpSpPr>
          <p:nvPr/>
        </p:nvGrpSpPr>
        <p:grpSpPr bwMode="auto">
          <a:xfrm>
            <a:off x="3080440" y="1735069"/>
            <a:ext cx="5249862" cy="830997"/>
            <a:chOff x="0" y="-57161"/>
            <a:chExt cx="5250472" cy="973657"/>
          </a:xfrm>
        </p:grpSpPr>
        <p:sp>
          <p:nvSpPr>
            <p:cNvPr id="6172" name="矩形 67"/>
            <p:cNvSpPr>
              <a:spLocks noChangeArrowheads="1"/>
            </p:cNvSpPr>
            <p:nvPr/>
          </p:nvSpPr>
          <p:spPr bwMode="auto">
            <a:xfrm>
              <a:off x="0" y="43662"/>
              <a:ext cx="5250472" cy="7217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3" name="直角三角形 68"/>
            <p:cNvSpPr>
              <a:spLocks noChangeArrowheads="1"/>
            </p:cNvSpPr>
            <p:nvPr/>
          </p:nvSpPr>
          <p:spPr bwMode="auto">
            <a:xfrm>
              <a:off x="0" y="43662"/>
              <a:ext cx="835264" cy="721751"/>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dirty="0">
                <a:solidFill>
                  <a:srgbClr val="FFFFFF"/>
                </a:solidFill>
              </a:endParaRPr>
            </a:p>
          </p:txBody>
        </p:sp>
        <p:sp>
          <p:nvSpPr>
            <p:cNvPr id="6174" name="直角三角形 69"/>
            <p:cNvSpPr>
              <a:spLocks noChangeArrowheads="1"/>
            </p:cNvSpPr>
            <p:nvPr/>
          </p:nvSpPr>
          <p:spPr bwMode="auto">
            <a:xfrm flipV="1">
              <a:off x="7726" y="43661"/>
              <a:ext cx="835264" cy="721752"/>
            </a:xfrm>
            <a:prstGeom prst="rtTriangle">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75" name="文本框 70"/>
            <p:cNvSpPr>
              <a:spLocks noChangeArrowheads="1"/>
            </p:cNvSpPr>
            <p:nvPr/>
          </p:nvSpPr>
          <p:spPr bwMode="auto">
            <a:xfrm>
              <a:off x="2151" y="-57161"/>
              <a:ext cx="511739" cy="97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3</a:t>
              </a:r>
              <a:endParaRPr lang="zh-CN" altLang="en-US" sz="4800" dirty="0">
                <a:solidFill>
                  <a:schemeClr val="bg1"/>
                </a:solidFill>
                <a:latin typeface="Impact" pitchFamily="34" charset="0"/>
                <a:sym typeface="Impact" pitchFamily="34" charset="0"/>
              </a:endParaRPr>
            </a:p>
          </p:txBody>
        </p:sp>
        <p:sp>
          <p:nvSpPr>
            <p:cNvPr id="6176" name="矩形 71"/>
            <p:cNvSpPr>
              <a:spLocks noChangeArrowheads="1"/>
            </p:cNvSpPr>
            <p:nvPr/>
          </p:nvSpPr>
          <p:spPr bwMode="auto">
            <a:xfrm>
              <a:off x="850716" y="204578"/>
              <a:ext cx="1210729" cy="46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000000"/>
                  </a:solidFill>
                  <a:ea typeface="微软雅黑" pitchFamily="34" charset="-122"/>
                </a:rPr>
                <a:t>預測方法</a:t>
              </a:r>
              <a:endParaRPr lang="en-US" altLang="zh-TW" sz="2000" dirty="0">
                <a:solidFill>
                  <a:srgbClr val="000000"/>
                </a:solidFill>
                <a:ea typeface="微软雅黑" pitchFamily="34" charset="-122"/>
              </a:endParaRPr>
            </a:p>
          </p:txBody>
        </p:sp>
      </p:grpSp>
      <p:grpSp>
        <p:nvGrpSpPr>
          <p:cNvPr id="6178" name="Group 34"/>
          <p:cNvGrpSpPr>
            <a:grpSpLocks/>
          </p:cNvGrpSpPr>
          <p:nvPr/>
        </p:nvGrpSpPr>
        <p:grpSpPr bwMode="auto">
          <a:xfrm>
            <a:off x="2660281" y="1958458"/>
            <a:ext cx="276225" cy="320675"/>
            <a:chOff x="0" y="0"/>
            <a:chExt cx="276225" cy="320421"/>
          </a:xfrm>
        </p:grpSpPr>
        <p:sp>
          <p:nvSpPr>
            <p:cNvPr id="6179" name="等腰三角形 75"/>
            <p:cNvSpPr>
              <a:spLocks noChangeArrowheads="1"/>
            </p:cNvSpPr>
            <p:nvPr/>
          </p:nvSpPr>
          <p:spPr bwMode="auto">
            <a:xfrm rot="5400000">
              <a:off x="-22098" y="22098"/>
              <a:ext cx="320421" cy="276225"/>
            </a:xfrm>
            <a:prstGeom prst="triangle">
              <a:avLst>
                <a:gd name="adj" fmla="val 50000"/>
              </a:avLst>
            </a:prstGeom>
            <a:solidFill>
              <a:srgbClr val="A5DE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6180" name="等腰三角形 76"/>
            <p:cNvSpPr>
              <a:spLocks noChangeArrowheads="1"/>
            </p:cNvSpPr>
            <p:nvPr/>
          </p:nvSpPr>
          <p:spPr bwMode="auto">
            <a:xfrm rot="5400000">
              <a:off x="-11588" y="87786"/>
              <a:ext cx="168021" cy="144846"/>
            </a:xfrm>
            <a:prstGeom prst="triangle">
              <a:avLst>
                <a:gd name="adj" fmla="val 50000"/>
              </a:avLst>
            </a:prstGeom>
            <a:solidFill>
              <a:srgbClr val="70AD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grpSp>
        <p:nvGrpSpPr>
          <p:cNvPr id="37" name="Group 20">
            <a:extLst>
              <a:ext uri="{FF2B5EF4-FFF2-40B4-BE49-F238E27FC236}">
                <a16:creationId xmlns:a16="http://schemas.microsoft.com/office/drawing/2014/main" id="{55977EE7-2C6F-4CA2-8494-F2AA4A8652A4}"/>
              </a:ext>
            </a:extLst>
          </p:cNvPr>
          <p:cNvGrpSpPr>
            <a:grpSpLocks/>
          </p:cNvGrpSpPr>
          <p:nvPr/>
        </p:nvGrpSpPr>
        <p:grpSpPr bwMode="auto">
          <a:xfrm>
            <a:off x="3084495" y="3310026"/>
            <a:ext cx="5249862" cy="830997"/>
            <a:chOff x="0" y="-50680"/>
            <a:chExt cx="5250472" cy="1105396"/>
          </a:xfrm>
        </p:grpSpPr>
        <p:sp>
          <p:nvSpPr>
            <p:cNvPr id="38" name="矩形 53">
              <a:extLst>
                <a:ext uri="{FF2B5EF4-FFF2-40B4-BE49-F238E27FC236}">
                  <a16:creationId xmlns:a16="http://schemas.microsoft.com/office/drawing/2014/main" id="{AE9C749C-6FE1-49F7-AFA6-717ED9107382}"/>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9" name="直角三角形 54">
              <a:extLst>
                <a:ext uri="{FF2B5EF4-FFF2-40B4-BE49-F238E27FC236}">
                  <a16:creationId xmlns:a16="http://schemas.microsoft.com/office/drawing/2014/main" id="{F5D765F4-AB01-42E0-9D10-4001FE1FD3A0}"/>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0" name="直角三角形 55">
              <a:extLst>
                <a:ext uri="{FF2B5EF4-FFF2-40B4-BE49-F238E27FC236}">
                  <a16:creationId xmlns:a16="http://schemas.microsoft.com/office/drawing/2014/main" id="{DCE430C7-BE48-4577-96A2-F7715767E1E9}"/>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1" name="文本框 56">
              <a:extLst>
                <a:ext uri="{FF2B5EF4-FFF2-40B4-BE49-F238E27FC236}">
                  <a16:creationId xmlns:a16="http://schemas.microsoft.com/office/drawing/2014/main" id="{A3A9645D-064E-45AF-971D-D73971582203}"/>
                </a:ext>
              </a:extLst>
            </p:cNvPr>
            <p:cNvSpPr>
              <a:spLocks noChangeArrowheads="1"/>
            </p:cNvSpPr>
            <p:nvPr/>
          </p:nvSpPr>
          <p:spPr bwMode="auto">
            <a:xfrm>
              <a:off x="120" y="-50680"/>
              <a:ext cx="514945" cy="110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5</a:t>
              </a:r>
              <a:endParaRPr lang="zh-CN" altLang="en-US" sz="4800" dirty="0">
                <a:solidFill>
                  <a:schemeClr val="bg1"/>
                </a:solidFill>
                <a:latin typeface="Impact" pitchFamily="34" charset="0"/>
                <a:sym typeface="Impact" pitchFamily="34" charset="0"/>
              </a:endParaRPr>
            </a:p>
          </p:txBody>
        </p:sp>
        <p:sp>
          <p:nvSpPr>
            <p:cNvPr id="42" name="矩形 57">
              <a:extLst>
                <a:ext uri="{FF2B5EF4-FFF2-40B4-BE49-F238E27FC236}">
                  <a16:creationId xmlns:a16="http://schemas.microsoft.com/office/drawing/2014/main" id="{1253F5CA-A911-4E36-87D4-2E8C708EE840}"/>
                </a:ext>
              </a:extLst>
            </p:cNvPr>
            <p:cNvSpPr>
              <a:spLocks noChangeArrowheads="1"/>
            </p:cNvSpPr>
            <p:nvPr/>
          </p:nvSpPr>
          <p:spPr bwMode="auto">
            <a:xfrm>
              <a:off x="835264" y="191647"/>
              <a:ext cx="3987452" cy="5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Under-sampling data</a:t>
              </a:r>
              <a:endParaRPr lang="zh-CN" altLang="en-US" sz="2000" dirty="0">
                <a:solidFill>
                  <a:srgbClr val="7F7F7F"/>
                </a:solidFill>
                <a:ea typeface="微软雅黑" pitchFamily="34" charset="-122"/>
              </a:endParaRPr>
            </a:p>
          </p:txBody>
        </p:sp>
      </p:grpSp>
      <p:grpSp>
        <p:nvGrpSpPr>
          <p:cNvPr id="44" name="Group 20">
            <a:extLst>
              <a:ext uri="{FF2B5EF4-FFF2-40B4-BE49-F238E27FC236}">
                <a16:creationId xmlns:a16="http://schemas.microsoft.com/office/drawing/2014/main" id="{01BEA88D-E15A-4453-87B9-078AB6785E7D}"/>
              </a:ext>
            </a:extLst>
          </p:cNvPr>
          <p:cNvGrpSpPr>
            <a:grpSpLocks/>
          </p:cNvGrpSpPr>
          <p:nvPr/>
        </p:nvGrpSpPr>
        <p:grpSpPr bwMode="auto">
          <a:xfrm>
            <a:off x="3080440" y="4131041"/>
            <a:ext cx="5249863" cy="830997"/>
            <a:chOff x="0" y="-39680"/>
            <a:chExt cx="5250472" cy="1081834"/>
          </a:xfrm>
        </p:grpSpPr>
        <p:sp>
          <p:nvSpPr>
            <p:cNvPr id="45" name="矩形 53">
              <a:extLst>
                <a:ext uri="{FF2B5EF4-FFF2-40B4-BE49-F238E27FC236}">
                  <a16:creationId xmlns:a16="http://schemas.microsoft.com/office/drawing/2014/main" id="{2F15178A-00A7-4506-BCA4-11A1AADA2733}"/>
                </a:ext>
              </a:extLst>
            </p:cNvPr>
            <p:cNvSpPr>
              <a:spLocks noChangeArrowheads="1"/>
            </p:cNvSpPr>
            <p:nvPr/>
          </p:nvSpPr>
          <p:spPr bwMode="auto">
            <a:xfrm>
              <a:off x="0" y="43661"/>
              <a:ext cx="5250472" cy="8360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6" name="直角三角形 54">
              <a:extLst>
                <a:ext uri="{FF2B5EF4-FFF2-40B4-BE49-F238E27FC236}">
                  <a16:creationId xmlns:a16="http://schemas.microsoft.com/office/drawing/2014/main" id="{E1418A42-D42D-4049-8A7E-EA5835E522F7}"/>
                </a:ext>
              </a:extLst>
            </p:cNvPr>
            <p:cNvSpPr>
              <a:spLocks noChangeArrowheads="1"/>
            </p:cNvSpPr>
            <p:nvPr/>
          </p:nvSpPr>
          <p:spPr bwMode="auto">
            <a:xfrm>
              <a:off x="0" y="43661"/>
              <a:ext cx="835264" cy="836008"/>
            </a:xfrm>
            <a:prstGeom prst="rtTriangle">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7" name="直角三角形 55">
              <a:extLst>
                <a:ext uri="{FF2B5EF4-FFF2-40B4-BE49-F238E27FC236}">
                  <a16:creationId xmlns:a16="http://schemas.microsoft.com/office/drawing/2014/main" id="{F9FE7BE2-DBEE-4B28-B58D-E6C9F8D7AA0C}"/>
                </a:ext>
              </a:extLst>
            </p:cNvPr>
            <p:cNvSpPr>
              <a:spLocks noChangeArrowheads="1"/>
            </p:cNvSpPr>
            <p:nvPr/>
          </p:nvSpPr>
          <p:spPr bwMode="auto">
            <a:xfrm flipV="1">
              <a:off x="0" y="43661"/>
              <a:ext cx="835264" cy="836008"/>
            </a:xfrm>
            <a:prstGeom prst="rtTriangle">
              <a:avLst/>
            </a:prstGeom>
            <a:solidFill>
              <a:srgbClr val="93E5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48" name="文本框 56">
              <a:extLst>
                <a:ext uri="{FF2B5EF4-FFF2-40B4-BE49-F238E27FC236}">
                  <a16:creationId xmlns:a16="http://schemas.microsoft.com/office/drawing/2014/main" id="{454E2274-3458-408A-B38D-F38231E4A31C}"/>
                </a:ext>
              </a:extLst>
            </p:cNvPr>
            <p:cNvSpPr>
              <a:spLocks noChangeArrowheads="1"/>
            </p:cNvSpPr>
            <p:nvPr/>
          </p:nvSpPr>
          <p:spPr bwMode="auto">
            <a:xfrm>
              <a:off x="36622" y="-39680"/>
              <a:ext cx="518151" cy="10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800" dirty="0">
                  <a:solidFill>
                    <a:schemeClr val="bg1"/>
                  </a:solidFill>
                  <a:latin typeface="Impact" pitchFamily="34" charset="0"/>
                  <a:sym typeface="Impact" pitchFamily="34" charset="0"/>
                </a:rPr>
                <a:t>6</a:t>
              </a:r>
              <a:endParaRPr lang="zh-CN" altLang="en-US" sz="4800" dirty="0">
                <a:solidFill>
                  <a:schemeClr val="bg1"/>
                </a:solidFill>
                <a:latin typeface="Impact" pitchFamily="34" charset="0"/>
                <a:sym typeface="Impact" pitchFamily="34" charset="0"/>
              </a:endParaRPr>
            </a:p>
          </p:txBody>
        </p:sp>
        <p:sp>
          <p:nvSpPr>
            <p:cNvPr id="49" name="矩形 57">
              <a:extLst>
                <a:ext uri="{FF2B5EF4-FFF2-40B4-BE49-F238E27FC236}">
                  <a16:creationId xmlns:a16="http://schemas.microsoft.com/office/drawing/2014/main" id="{5984FA9E-8DA3-42A7-8D9C-172E85C0BA16}"/>
                </a:ext>
              </a:extLst>
            </p:cNvPr>
            <p:cNvSpPr>
              <a:spLocks noChangeArrowheads="1"/>
            </p:cNvSpPr>
            <p:nvPr/>
          </p:nvSpPr>
          <p:spPr bwMode="auto">
            <a:xfrm>
              <a:off x="835264" y="181493"/>
              <a:ext cx="3843165" cy="5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dirty="0">
                  <a:solidFill>
                    <a:srgbClr val="7F7F7F"/>
                  </a:solidFill>
                  <a:ea typeface="微软雅黑" pitchFamily="34" charset="-122"/>
                </a:rPr>
                <a:t>預測結果 </a:t>
              </a:r>
              <a:r>
                <a:rPr lang="en-US" altLang="zh-TW" sz="2000" dirty="0">
                  <a:solidFill>
                    <a:srgbClr val="7F7F7F"/>
                  </a:solidFill>
                  <a:ea typeface="微软雅黑" pitchFamily="34" charset="-122"/>
                </a:rPr>
                <a:t>--- Over-sampling data</a:t>
              </a:r>
              <a:endParaRPr lang="zh-CN" altLang="en-US" sz="2000" dirty="0">
                <a:solidFill>
                  <a:srgbClr val="7F7F7F"/>
                </a:solidFill>
                <a:ea typeface="微软雅黑" pitchFamily="34" charset="-122"/>
              </a:endParaRPr>
            </a:p>
          </p:txBody>
        </p:sp>
      </p:grpSp>
      <p:sp>
        <p:nvSpPr>
          <p:cNvPr id="66" name="矩形 15">
            <a:extLst>
              <a:ext uri="{FF2B5EF4-FFF2-40B4-BE49-F238E27FC236}">
                <a16:creationId xmlns:a16="http://schemas.microsoft.com/office/drawing/2014/main" id="{40CB4630-470A-407B-838C-A86C2762B52E}"/>
              </a:ext>
            </a:extLst>
          </p:cNvPr>
          <p:cNvSpPr>
            <a:spLocks noChangeArrowheads="1"/>
          </p:cNvSpPr>
          <p:nvPr/>
        </p:nvSpPr>
        <p:spPr bwMode="auto">
          <a:xfrm>
            <a:off x="201742" y="232423"/>
            <a:ext cx="16459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TW" altLang="en-US" sz="4000" b="1" dirty="0">
                <a:solidFill>
                  <a:schemeClr val="bg1"/>
                </a:solidFill>
                <a:latin typeface="微软雅黑" pitchFamily="34" charset="-122"/>
                <a:ea typeface="微软雅黑" pitchFamily="34" charset="-122"/>
                <a:sym typeface="微软雅黑" pitchFamily="34" charset="-122"/>
              </a:rPr>
              <a:t>目錄</a:t>
            </a:r>
            <a:endParaRPr lang="zh-CN" altLang="en-US" sz="40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891031524"/>
      </p:ext>
    </p:extLst>
  </p:cSld>
  <p:clrMapOvr>
    <a:masterClrMapping/>
  </p:clrMapOvr>
  <p:transition spd="slow">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opt_score1</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51202" name="Picture 2" descr="https://lh5.googleusercontent.com/2jxS2LHNIbSIEpHI5SIJe087JncjC9q_zGA5cn54HlwCTX124kzsXAcwQrlDlx_dc7U0hExn2iYUnvGkto3S9Dxw2qsb1mV2j4AQGBG9MngEzwxKZDemw-K7p1Q50aSsb3jH">
            <a:extLst>
              <a:ext uri="{FF2B5EF4-FFF2-40B4-BE49-F238E27FC236}">
                <a16:creationId xmlns:a16="http://schemas.microsoft.com/office/drawing/2014/main" id="{F02602DD-D690-44CC-9698-DD7C935856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648" y="1552201"/>
            <a:ext cx="2949575" cy="3091758"/>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https://lh5.googleusercontent.com/XkuZUWj4iIE54w4JYpUK-V0fSp54MhKCrmZG8-KaKV-NmcAO5OYx4sb2IO28iZuqacg8UgpvC8XgqrZnFbKmmMXH4XKS-XZrDiwKad8vPeJoUeteAhEHSyBOzk12VGVnGh_h">
            <a:extLst>
              <a:ext uri="{FF2B5EF4-FFF2-40B4-BE49-F238E27FC236}">
                <a16:creationId xmlns:a16="http://schemas.microsoft.com/office/drawing/2014/main" id="{EEB8F85F-0A8F-4A7D-BC43-FF88B295B1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8305" y="1840437"/>
            <a:ext cx="4239895" cy="280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29686"/>
      </p:ext>
    </p:extLst>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3813844" y="942870"/>
            <a:ext cx="2219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Feature Importance</a:t>
            </a:r>
          </a:p>
        </p:txBody>
      </p:sp>
      <p:pic>
        <p:nvPicPr>
          <p:cNvPr id="50178" name="Picture 2" descr="https://lh5.googleusercontent.com/zBicFd4BwoMzdEI98oSvV5ZQvmrtT4J_i-vdu4OzPXO7Yz3kboa9uETqYIx8y8zrVeWZtefnejdFHm3uD6tvZ9jjHJbT_yOSFpdsVJ0gOBzIjct-sObaJ_9J-5_3OdmWX0ei">
            <a:extLst>
              <a:ext uri="{FF2B5EF4-FFF2-40B4-BE49-F238E27FC236}">
                <a16:creationId xmlns:a16="http://schemas.microsoft.com/office/drawing/2014/main" id="{59D25F47-9981-4BE0-A2E8-8AEBD7AD01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719" y="1221845"/>
            <a:ext cx="6049961" cy="378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255361"/>
      </p:ext>
    </p:extLst>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16" name="Group 188"/>
          <p:cNvGrpSpPr>
            <a:grpSpLocks/>
          </p:cNvGrpSpPr>
          <p:nvPr/>
        </p:nvGrpSpPr>
        <p:grpSpPr bwMode="auto">
          <a:xfrm flipH="1" flipV="1">
            <a:off x="0" y="1588"/>
            <a:ext cx="1138238" cy="1138237"/>
            <a:chOff x="0" y="0"/>
            <a:chExt cx="1416572" cy="1416574"/>
          </a:xfrm>
        </p:grpSpPr>
        <p:sp>
          <p:nvSpPr>
            <p:cNvPr id="22717" name="直角三角形 194"/>
            <p:cNvSpPr>
              <a:spLocks noChangeArrowheads="1"/>
            </p:cNvSpPr>
            <p:nvPr/>
          </p:nvSpPr>
          <p:spPr bwMode="auto">
            <a:xfrm rot="5400000" flipH="1" flipV="1">
              <a:off x="2" y="4"/>
              <a:ext cx="1416568" cy="1416568"/>
            </a:xfrm>
            <a:prstGeom prst="rtTriangle">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8" name="直角三角形 195"/>
            <p:cNvSpPr>
              <a:spLocks noChangeArrowheads="1"/>
            </p:cNvSpPr>
            <p:nvPr/>
          </p:nvSpPr>
          <p:spPr bwMode="auto">
            <a:xfrm flipV="1">
              <a:off x="708286" y="708288"/>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22719" name="直角三角形 196"/>
            <p:cNvSpPr>
              <a:spLocks noChangeArrowheads="1"/>
            </p:cNvSpPr>
            <p:nvPr/>
          </p:nvSpPr>
          <p:spPr bwMode="auto">
            <a:xfrm rot="10800000" flipV="1">
              <a:off x="0" y="0"/>
              <a:ext cx="708286" cy="708286"/>
            </a:xfrm>
            <a:prstGeom prst="rtTriangle">
              <a:avLst/>
            </a:prstGeom>
            <a:solidFill>
              <a:srgbClr val="0099D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sp>
        <p:nvSpPr>
          <p:cNvPr id="22720" name="矩形 197"/>
          <p:cNvSpPr>
            <a:spLocks noChangeArrowheads="1"/>
          </p:cNvSpPr>
          <p:nvPr/>
        </p:nvSpPr>
        <p:spPr bwMode="auto">
          <a:xfrm>
            <a:off x="1270650" y="399182"/>
            <a:ext cx="6334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TW" sz="2400" b="1" dirty="0">
                <a:solidFill>
                  <a:srgbClr val="004D6C"/>
                </a:solidFill>
                <a:latin typeface="+mn-ea"/>
                <a:sym typeface="DotumChe" pitchFamily="49" charset="-127"/>
              </a:rPr>
              <a:t>Random Forest </a:t>
            </a:r>
            <a:r>
              <a:rPr lang="en-US" altLang="zh-TW" sz="2400" b="1" dirty="0">
                <a:solidFill>
                  <a:srgbClr val="004D6C"/>
                </a:solidFill>
                <a:latin typeface="+mn-ea"/>
                <a:ea typeface="+mn-ea"/>
                <a:sym typeface="DotumChe" pitchFamily="49" charset="-127"/>
              </a:rPr>
              <a:t>--- opt_score2</a:t>
            </a:r>
            <a:endParaRPr lang="en-US" sz="2400" b="1" dirty="0">
              <a:solidFill>
                <a:srgbClr val="004D6C"/>
              </a:solidFill>
              <a:latin typeface="+mn-ea"/>
              <a:ea typeface="+mn-ea"/>
              <a:sym typeface="DotumChe" pitchFamily="49" charset="-127"/>
            </a:endParaRPr>
          </a:p>
        </p:txBody>
      </p:sp>
      <p:sp>
        <p:nvSpPr>
          <p:cNvPr id="22740" name="矩形 221"/>
          <p:cNvSpPr>
            <a:spLocks noChangeArrowheads="1"/>
          </p:cNvSpPr>
          <p:nvPr/>
        </p:nvSpPr>
        <p:spPr bwMode="auto">
          <a:xfrm>
            <a:off x="1451644" y="1213647"/>
            <a:ext cx="1980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Confusion Matrix</a:t>
            </a:r>
          </a:p>
        </p:txBody>
      </p:sp>
      <p:sp>
        <p:nvSpPr>
          <p:cNvPr id="221" name="矩形 221">
            <a:extLst>
              <a:ext uri="{FF2B5EF4-FFF2-40B4-BE49-F238E27FC236}">
                <a16:creationId xmlns:a16="http://schemas.microsoft.com/office/drawing/2014/main" id="{5A2820D4-71B9-4098-AA00-4347E2417C7C}"/>
              </a:ext>
            </a:extLst>
          </p:cNvPr>
          <p:cNvSpPr>
            <a:spLocks noChangeArrowheads="1"/>
          </p:cNvSpPr>
          <p:nvPr/>
        </p:nvSpPr>
        <p:spPr bwMode="auto">
          <a:xfrm>
            <a:off x="5879359" y="1213647"/>
            <a:ext cx="12950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b="1" dirty="0">
                <a:solidFill>
                  <a:srgbClr val="00638A"/>
                </a:solidFill>
                <a:latin typeface="+mn-ea"/>
                <a:ea typeface="+mn-ea"/>
                <a:sym typeface="DotumChe" pitchFamily="49" charset="-127"/>
              </a:rPr>
              <a:t>ROC Curve</a:t>
            </a:r>
          </a:p>
        </p:txBody>
      </p:sp>
      <p:pic>
        <p:nvPicPr>
          <p:cNvPr id="49154" name="Picture 2" descr="https://lh5.googleusercontent.com/2jxS2LHNIbSIEpHI5SIJe087JncjC9q_zGA5cn54HlwCTX124kzsXAcwQrlDlx_dc7U0hExn2iYUnvGkto3S9Dxw2qsb1mV2j4AQGBG9MngEzwxKZDemw-K7p1Q50aSsb3jH">
            <a:extLst>
              <a:ext uri="{FF2B5EF4-FFF2-40B4-BE49-F238E27FC236}">
                <a16:creationId xmlns:a16="http://schemas.microsoft.com/office/drawing/2014/main" id="{4CB778E2-0FF0-4C3F-B22F-AB45E3C338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226" y="1552201"/>
            <a:ext cx="2938102" cy="3079731"/>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https://lh3.googleusercontent.com/bO-pGLDlLnzchJTqvMYaMrs8HIsx5eKabi0LcmtInYaLwT4Cy0yjvV1953qZVBbT4DbofEhGVscnxEkD7e4u8GfP_hcTy2zzVMxwdgCtnnQKMFCV7IcPoFMYEnrzNY1vRNHG">
            <a:extLst>
              <a:ext uri="{FF2B5EF4-FFF2-40B4-BE49-F238E27FC236}">
                <a16:creationId xmlns:a16="http://schemas.microsoft.com/office/drawing/2014/main" id="{20E497DF-D6FB-4570-B0C2-26F3F3F31C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0829" y="1905001"/>
            <a:ext cx="4138945" cy="273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403367"/>
      </p:ext>
    </p:extLst>
  </p:cSld>
  <p:clrMapOvr>
    <a:masterClrMapping/>
  </p:clrMapOvr>
  <p:transition spd="slow">
    <p:fade/>
  </p:transition>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微软雅黑"/>
        <a:cs typeface=""/>
      </a:majorFont>
      <a:minorFont>
        <a:latin typeface="DotumCh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sz="13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685800" rtl="0" eaLnBrk="1" fontAlgn="base" latinLnBrk="0" hangingPunct="1">
          <a:lnSpc>
            <a:spcPct val="100000"/>
          </a:lnSpc>
          <a:spcBef>
            <a:spcPct val="0"/>
          </a:spcBef>
          <a:spcAft>
            <a:spcPct val="0"/>
          </a:spcAft>
          <a:buClrTx/>
          <a:buSzTx/>
          <a:buFont typeface="Arial" pitchFamily="34" charset="0"/>
          <a:buNone/>
          <a:tabLst/>
          <a:defRPr kumimoji="0" lang="zh-CN" sz="13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549</TotalTime>
  <Pages>0</Pages>
  <Words>1742</Words>
  <Characters>0</Characters>
  <Application>Microsoft Office PowerPoint</Application>
  <DocSecurity>0</DocSecurity>
  <PresentationFormat>如螢幕大小 (16:9)</PresentationFormat>
  <Lines>0</Lines>
  <Paragraphs>602</Paragraphs>
  <Slides>92</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92</vt:i4>
      </vt:variant>
    </vt:vector>
  </HeadingPairs>
  <TitlesOfParts>
    <vt:vector size="102" baseType="lpstr">
      <vt:lpstr>DotumChe</vt:lpstr>
      <vt:lpstr>微软雅黑</vt:lpstr>
      <vt:lpstr>宋体</vt:lpstr>
      <vt:lpstr>新細明體</vt:lpstr>
      <vt:lpstr>Arial</vt:lpstr>
      <vt:lpstr>Calibri</vt:lpstr>
      <vt:lpstr>Calibri Light</vt:lpstr>
      <vt:lpstr>Impact</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附錄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陳品妤</cp:lastModifiedBy>
  <cp:revision>193</cp:revision>
  <dcterms:created xsi:type="dcterms:W3CDTF">2014-04-14T22:42:00Z</dcterms:created>
  <dcterms:modified xsi:type="dcterms:W3CDTF">2021-02-15T07:21:11Z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2052-9.1.0.4885</vt:lpwstr>
  </property>
</Properties>
</file>